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56" r:id="rId3"/>
    <p:sldId id="259" r:id="rId4"/>
    <p:sldId id="280" r:id="rId5"/>
    <p:sldId id="260" r:id="rId6"/>
    <p:sldId id="281" r:id="rId7"/>
    <p:sldId id="282" r:id="rId8"/>
    <p:sldId id="275" r:id="rId9"/>
    <p:sldId id="292" r:id="rId10"/>
    <p:sldId id="263" r:id="rId11"/>
    <p:sldId id="285" r:id="rId12"/>
    <p:sldId id="294" r:id="rId13"/>
    <p:sldId id="291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D60093"/>
    <a:srgbClr val="0099CC"/>
    <a:srgbClr val="66FF66"/>
    <a:srgbClr val="250EE5"/>
    <a:srgbClr val="0000FB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3BE8B-7A6B-48D2-96DC-16BF0AA187F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2F92A-4C28-4B81-864C-FA37E0230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AC12-E3E8-4328-BF71-931872BD7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2860-7DF9-40C9-90A1-9346D4FD7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8082-D655-423D-B37B-E5025B47B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FF52-2211-421F-AC77-00D7E342B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ECDB-F920-4845-9F8C-A819F6AB5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41DB-8B4D-4810-B658-D5A85A9AE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4159E-3931-4C38-9566-0723B1F8D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B7B2-DBC6-4DB9-9E9F-46EBC1AC8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62DD-C0AF-45EB-B0B9-24891AB31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DA13-8AE1-493D-9B60-356DF9522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317C-1D46-48DD-9652-6A40B8642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810-3406-4402-8A3B-417F7FB7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1F93-FBE1-455B-9A25-CEC680664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D565-18E5-4907-AE36-8CBCCF30B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B12739-BC94-42C8-8FD0-D29258250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an%20co\Tieng%20hat%20ban%20be%20minh%20-%20Thieu%20nhi%20%5bNCT%2027634104667475468750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licitsh71-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17625" y="220663"/>
            <a:ext cx="3406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1">
              <a:latin typeface=".VnTimeH" pitchFamily="34" charset="0"/>
              <a:cs typeface="Arial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010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800">
                <a:latin typeface="Arial" charset="0"/>
              </a:rPr>
              <a:t>T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752600" y="1622425"/>
            <a:ext cx="6035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0000FB"/>
                </a:solidFill>
              </a:rPr>
              <a:t> LUYỆN TỪ VÀ CÂU LỚP 3</a:t>
            </a:r>
          </a:p>
        </p:txBody>
      </p:sp>
      <p:pic>
        <p:nvPicPr>
          <p:cNvPr id="40969" name="Tieng hat ban be minh - Thieu nhi [NCT 27634104667475468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36" fill="hold"/>
                                        <p:tgtEl>
                                          <p:spTgt spid="40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8305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</a:rPr>
              <a:t> 3</a:t>
            </a:r>
            <a:r>
              <a:rPr lang="en-US" sz="2800" b="1" dirty="0">
                <a:solidFill>
                  <a:srgbClr val="002060"/>
                </a:solidFill>
              </a:rPr>
              <a:t>:       </a:t>
            </a:r>
            <a:r>
              <a:rPr lang="en-US" sz="2800" b="1" dirty="0" err="1">
                <a:solidFill>
                  <a:srgbClr val="002060"/>
                </a:solidFill>
              </a:rPr>
              <a:t>Tìm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câu</a:t>
            </a:r>
            <a:r>
              <a:rPr lang="en-US" sz="2800" b="1" dirty="0">
                <a:solidFill>
                  <a:srgbClr val="002060"/>
                </a:solidFill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*  </a:t>
            </a:r>
            <a:r>
              <a:rPr lang="en-US" sz="2800" b="1" dirty="0" err="1">
                <a:solidFill>
                  <a:srgbClr val="002060"/>
                </a:solidFill>
              </a:rPr>
              <a:t>Trả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 “Ai (</a:t>
            </a:r>
            <a:r>
              <a:rPr lang="en-US" sz="2800" b="1" dirty="0" err="1">
                <a:solidFill>
                  <a:srgbClr val="002060"/>
                </a:solidFill>
              </a:rPr>
              <a:t>cái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, con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?)”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*  </a:t>
            </a:r>
            <a:r>
              <a:rPr lang="en-US" sz="2800" b="1" dirty="0" err="1">
                <a:solidFill>
                  <a:srgbClr val="002060"/>
                </a:solidFill>
              </a:rPr>
              <a:t>Trả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</a:rPr>
              <a:t>Thế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 ?”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8382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B"/>
                </a:solidFill>
              </a:rPr>
              <a:t>a/ </a:t>
            </a:r>
            <a:r>
              <a:rPr lang="en-US" sz="2800" b="1" dirty="0" err="1">
                <a:solidFill>
                  <a:srgbClr val="0000FB"/>
                </a:solidFill>
              </a:rPr>
              <a:t>Anh</a:t>
            </a:r>
            <a:r>
              <a:rPr lang="en-US" sz="2800" b="1" dirty="0">
                <a:solidFill>
                  <a:srgbClr val="0000FB"/>
                </a:solidFill>
              </a:rPr>
              <a:t> Kim </a:t>
            </a:r>
            <a:r>
              <a:rPr lang="en-US" sz="2800" b="1" dirty="0" err="1">
                <a:solidFill>
                  <a:srgbClr val="0000FB"/>
                </a:solidFill>
              </a:rPr>
              <a:t>Đồng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rất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nhanh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trí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và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dũng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cảm</a:t>
            </a:r>
            <a:r>
              <a:rPr lang="en-US" sz="2800" b="1" dirty="0">
                <a:solidFill>
                  <a:srgbClr val="0000FB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B"/>
                </a:solidFill>
              </a:rPr>
              <a:t>b/ </a:t>
            </a:r>
            <a:r>
              <a:rPr lang="en-US" sz="2800" b="1" dirty="0" err="1">
                <a:solidFill>
                  <a:srgbClr val="0000FB"/>
                </a:solidFill>
              </a:rPr>
              <a:t>Những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hạt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sương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sớm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đọng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trên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lá</a:t>
            </a:r>
            <a:r>
              <a:rPr lang="en-US" sz="2800" b="1" dirty="0">
                <a:solidFill>
                  <a:srgbClr val="0000FB"/>
                </a:solidFill>
              </a:rPr>
              <a:t> long </a:t>
            </a:r>
            <a:r>
              <a:rPr lang="en-US" sz="2800" b="1" dirty="0" err="1">
                <a:solidFill>
                  <a:srgbClr val="0000FB"/>
                </a:solidFill>
              </a:rPr>
              <a:t>lanh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như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những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bóng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đèn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pha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lê</a:t>
            </a:r>
            <a:r>
              <a:rPr lang="en-US" sz="2800" b="1" dirty="0">
                <a:solidFill>
                  <a:srgbClr val="0000FB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B"/>
                </a:solidFill>
              </a:rPr>
              <a:t>c/ </a:t>
            </a:r>
            <a:r>
              <a:rPr lang="en-US" sz="2800" b="1" dirty="0" err="1">
                <a:solidFill>
                  <a:srgbClr val="0000FB"/>
                </a:solidFill>
              </a:rPr>
              <a:t>Chợ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hoa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trên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đường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Nguyễn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Huệ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đông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nghịt</a:t>
            </a:r>
            <a:r>
              <a:rPr lang="en-US" sz="2800" b="1" dirty="0">
                <a:solidFill>
                  <a:srgbClr val="0000FB"/>
                </a:solidFill>
              </a:rPr>
              <a:t> </a:t>
            </a:r>
            <a:r>
              <a:rPr lang="en-US" sz="2800" b="1" dirty="0" err="1">
                <a:solidFill>
                  <a:srgbClr val="0000FB"/>
                </a:solidFill>
              </a:rPr>
              <a:t>người</a:t>
            </a:r>
            <a:r>
              <a:rPr lang="en-US" sz="2800" b="1" dirty="0">
                <a:solidFill>
                  <a:srgbClr val="0000F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543800" cy="1554163"/>
          </a:xfrm>
          <a:noFill/>
        </p:spPr>
        <p:txBody>
          <a:bodyPr/>
          <a:lstStyle/>
          <a:p>
            <a:pPr algn="l" eaLnBrk="1" hangingPunct="1"/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</a:rPr>
              <a:t>Bài tập 3: </a:t>
            </a:r>
            <a:r>
              <a:rPr lang="en-US" sz="2800" b="1" i="1" smtClean="0">
                <a:solidFill>
                  <a:srgbClr val="FF0066"/>
                </a:solidFill>
                <a:latin typeface="Times New Roman" pitchFamily="18" charset="0"/>
              </a:rPr>
              <a:t>Tìm bộ phận của câu:</a:t>
            </a:r>
            <a:br>
              <a:rPr lang="en-US" sz="2800" b="1" i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sz="2800" b="1" i="1" smtClean="0">
                <a:solidFill>
                  <a:srgbClr val="FF0066"/>
                </a:solidFill>
                <a:latin typeface="Times New Roman" pitchFamily="18" charset="0"/>
              </a:rPr>
              <a:t>+ Trả lời câu hỏi “Ai (con gì, cái gì ?)”.</a:t>
            </a:r>
            <a:br>
              <a:rPr lang="en-US" sz="2800" b="1" i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sz="2800" b="1" i="1" smtClean="0">
                <a:solidFill>
                  <a:srgbClr val="FF0066"/>
                </a:solidFill>
                <a:latin typeface="Times New Roman" pitchFamily="18" charset="0"/>
              </a:rPr>
              <a:t>+ Trả lời cho câu hỏi “Thế nào?”</a:t>
            </a:r>
          </a:p>
        </p:txBody>
      </p:sp>
      <p:sp>
        <p:nvSpPr>
          <p:cNvPr id="12291" name="Text Box 20"/>
          <p:cNvSpPr txBox="1">
            <a:spLocks noChangeArrowheads="1"/>
          </p:cNvSpPr>
          <p:nvPr/>
        </p:nvSpPr>
        <p:spPr bwMode="auto">
          <a:xfrm>
            <a:off x="0" y="1419225"/>
            <a:ext cx="91440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lphaLcParenR"/>
            </a:pPr>
            <a:r>
              <a:rPr lang="en-US" b="1">
                <a:solidFill>
                  <a:srgbClr val="0000FB"/>
                </a:solidFill>
              </a:rPr>
              <a:t>Anh Kim Đồng rất nhanh trí và dũng cảm.</a:t>
            </a:r>
          </a:p>
          <a:p>
            <a:pPr marL="342900" indent="-342900" algn="just">
              <a:spcBef>
                <a:spcPct val="50000"/>
              </a:spcBef>
              <a:buFontTx/>
              <a:buAutoNum type="alphaLcParenR"/>
            </a:pPr>
            <a:r>
              <a:rPr lang="en-US" b="1">
                <a:solidFill>
                  <a:srgbClr val="0000FB"/>
                </a:solidFill>
              </a:rPr>
              <a:t>Những hạt sương sớm long lanh như những bóng đèn pha lê.</a:t>
            </a:r>
          </a:p>
          <a:p>
            <a:pPr marL="342900" indent="-342900" algn="just">
              <a:spcBef>
                <a:spcPct val="50000"/>
              </a:spcBef>
              <a:buFontTx/>
              <a:buAutoNum type="alphaLcParenR"/>
            </a:pPr>
            <a:r>
              <a:rPr lang="en-US" b="1">
                <a:solidFill>
                  <a:srgbClr val="0000FB"/>
                </a:solidFill>
              </a:rPr>
              <a:t>Chợ hoa trên đường Nguyễn Huệ đông nghịt người.</a:t>
            </a:r>
          </a:p>
        </p:txBody>
      </p:sp>
      <p:sp>
        <p:nvSpPr>
          <p:cNvPr id="12292" name="Text Box 33"/>
          <p:cNvSpPr txBox="1">
            <a:spLocks noChangeArrowheads="1"/>
          </p:cNvSpPr>
          <p:nvPr/>
        </p:nvSpPr>
        <p:spPr bwMode="auto">
          <a:xfrm>
            <a:off x="4114800" y="4052888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</a:t>
            </a:r>
          </a:p>
        </p:txBody>
      </p:sp>
      <p:sp>
        <p:nvSpPr>
          <p:cNvPr id="12293" name="Text Box 45"/>
          <p:cNvSpPr txBox="1">
            <a:spLocks noChangeArrowheads="1"/>
          </p:cNvSpPr>
          <p:nvPr/>
        </p:nvSpPr>
        <p:spPr bwMode="auto">
          <a:xfrm>
            <a:off x="7223125" y="2327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457200" y="762000"/>
            <a:ext cx="815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3: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Tìm bộ phận của câu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   - Trả lời câu hỏi “Ai (con gì, cái gì)?”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   - Trả lời câu hỏi “Thế nào?”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457200" y="40767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a) Anh Kim Đ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ồ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 r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ấ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 nhanh trí và d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ũ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 c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ả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m.</a:t>
            </a:r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>
            <a:off x="838200" y="44577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Line 12"/>
          <p:cNvSpPr>
            <a:spLocks noChangeShapeType="1"/>
          </p:cNvSpPr>
          <p:nvPr/>
        </p:nvSpPr>
        <p:spPr bwMode="auto">
          <a:xfrm>
            <a:off x="2971800" y="4524375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2971800" y="44958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457200" y="4876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b) Nh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ữ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 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ạ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 sương s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ớ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 long lanh như nh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ữ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 bóng đèn pha lê.</a:t>
            </a:r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>
            <a:off x="914400" y="52578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3886200" y="52578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7"/>
          <p:cNvSpPr>
            <a:spLocks noChangeShapeType="1"/>
          </p:cNvSpPr>
          <p:nvPr/>
        </p:nvSpPr>
        <p:spPr bwMode="auto">
          <a:xfrm>
            <a:off x="3886200" y="52959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457200" y="5562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c) Ch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ợ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hoa trên đư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ờ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 Nguy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ễ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 Hu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ệ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đông ngh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ị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 ngư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ờ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22541" name="Line 19"/>
          <p:cNvSpPr>
            <a:spLocks noChangeShapeType="1"/>
          </p:cNvSpPr>
          <p:nvPr/>
        </p:nvSpPr>
        <p:spPr bwMode="auto">
          <a:xfrm>
            <a:off x="838200" y="59436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Line 20"/>
          <p:cNvSpPr>
            <a:spLocks noChangeShapeType="1"/>
          </p:cNvSpPr>
          <p:nvPr/>
        </p:nvSpPr>
        <p:spPr bwMode="auto">
          <a:xfrm>
            <a:off x="5257800" y="59436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Line 21"/>
          <p:cNvSpPr>
            <a:spLocks noChangeShapeType="1"/>
          </p:cNvSpPr>
          <p:nvPr/>
        </p:nvSpPr>
        <p:spPr bwMode="auto">
          <a:xfrm>
            <a:off x="5257800" y="59817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Text Box 22"/>
          <p:cNvSpPr txBox="1">
            <a:spLocks noChangeArrowheads="1"/>
          </p:cNvSpPr>
          <p:nvPr/>
        </p:nvSpPr>
        <p:spPr bwMode="auto">
          <a:xfrm>
            <a:off x="1524000" y="441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Ai?</a:t>
            </a:r>
          </a:p>
        </p:txBody>
      </p:sp>
      <p:sp>
        <p:nvSpPr>
          <p:cNvPr id="22545" name="Text Box 23"/>
          <p:cNvSpPr txBox="1">
            <a:spLocks noChangeArrowheads="1"/>
          </p:cNvSpPr>
          <p:nvPr/>
        </p:nvSpPr>
        <p:spPr bwMode="auto">
          <a:xfrm>
            <a:off x="3810000" y="4419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nào?</a:t>
            </a:r>
          </a:p>
        </p:txBody>
      </p:sp>
      <p:sp>
        <p:nvSpPr>
          <p:cNvPr id="22546" name="Text Box 24"/>
          <p:cNvSpPr txBox="1">
            <a:spLocks noChangeArrowheads="1"/>
          </p:cNvSpPr>
          <p:nvPr/>
        </p:nvSpPr>
        <p:spPr bwMode="auto">
          <a:xfrm>
            <a:off x="23622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gì?</a:t>
            </a:r>
          </a:p>
        </p:txBody>
      </p:sp>
      <p:sp>
        <p:nvSpPr>
          <p:cNvPr id="22547" name="Text Box 25"/>
          <p:cNvSpPr txBox="1">
            <a:spLocks noChangeArrowheads="1"/>
          </p:cNvSpPr>
          <p:nvPr/>
        </p:nvSpPr>
        <p:spPr bwMode="auto">
          <a:xfrm>
            <a:off x="4648200" y="5181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nào?</a:t>
            </a:r>
          </a:p>
        </p:txBody>
      </p:sp>
      <p:sp>
        <p:nvSpPr>
          <p:cNvPr id="22548" name="Text Box 26"/>
          <p:cNvSpPr txBox="1">
            <a:spLocks noChangeArrowheads="1"/>
          </p:cNvSpPr>
          <p:nvPr/>
        </p:nvSpPr>
        <p:spPr bwMode="auto">
          <a:xfrm>
            <a:off x="2514600" y="58959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gì?</a:t>
            </a:r>
          </a:p>
        </p:txBody>
      </p:sp>
      <p:sp>
        <p:nvSpPr>
          <p:cNvPr id="22549" name="Text Box 27"/>
          <p:cNvSpPr txBox="1">
            <a:spLocks noChangeArrowheads="1"/>
          </p:cNvSpPr>
          <p:nvPr/>
        </p:nvSpPr>
        <p:spPr bwMode="auto">
          <a:xfrm>
            <a:off x="5562600" y="589597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600200" y="1371600"/>
            <a:ext cx="609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chỉ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3048000" y="533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Luyện từ và câu: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5240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0" y="1600200"/>
            <a:ext cx="6553200" cy="228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Kính chúc quý thầy cô và các em học sinh mạnh khỏe.</a:t>
            </a:r>
          </a:p>
        </p:txBody>
      </p:sp>
      <p:pic>
        <p:nvPicPr>
          <p:cNvPr id="16388" name="Picture 3" descr="birdTr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birdTr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05600" y="36576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birdTr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8382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birdTr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631113" y="19050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38200" y="1600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Kiểm</a:t>
            </a:r>
            <a:r>
              <a:rPr 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</a:t>
            </a:r>
            <a:r>
              <a:rPr 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cũ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2514600"/>
            <a:ext cx="7620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dùng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ở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miền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Nam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cùng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nghĩa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dứa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trứng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vịt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sắn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mẹ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25"/>
          <p:cNvGrpSpPr>
            <a:grpSpLocks/>
          </p:cNvGrpSpPr>
          <p:nvPr/>
        </p:nvGrpSpPr>
        <p:grpSpPr bwMode="auto">
          <a:xfrm>
            <a:off x="539750" y="0"/>
            <a:ext cx="8604250" cy="2308225"/>
            <a:chOff x="340" y="0"/>
            <a:chExt cx="5420" cy="1454"/>
          </a:xfrm>
        </p:grpSpPr>
        <p:grpSp>
          <p:nvGrpSpPr>
            <p:cNvPr id="1077" name="Group 26"/>
            <p:cNvGrpSpPr>
              <a:grpSpLocks/>
            </p:cNvGrpSpPr>
            <p:nvPr/>
          </p:nvGrpSpPr>
          <p:grpSpPr bwMode="auto">
            <a:xfrm>
              <a:off x="3833" y="0"/>
              <a:ext cx="1927" cy="983"/>
              <a:chOff x="3833" y="0"/>
              <a:chExt cx="1927" cy="983"/>
            </a:xfrm>
          </p:grpSpPr>
          <p:graphicFrame>
            <p:nvGraphicFramePr>
              <p:cNvPr id="1033" name="Object 27"/>
              <p:cNvGraphicFramePr>
                <a:graphicFrameLocks noChangeAspect="1"/>
              </p:cNvGraphicFramePr>
              <p:nvPr/>
            </p:nvGraphicFramePr>
            <p:xfrm>
              <a:off x="3833" y="210"/>
              <a:ext cx="1146" cy="773"/>
            </p:xfrm>
            <a:graphic>
              <a:graphicData uri="http://schemas.openxmlformats.org/presentationml/2006/ole">
                <p:oleObj spid="_x0000_s1033" name="CorelDRAW" r:id="rId3" imgW="2050920" imgH="1653480" progId="">
                  <p:embed/>
                </p:oleObj>
              </a:graphicData>
            </a:graphic>
          </p:graphicFrame>
          <p:graphicFrame>
            <p:nvGraphicFramePr>
              <p:cNvPr id="1034" name="Object 28"/>
              <p:cNvGraphicFramePr>
                <a:graphicFrameLocks noChangeAspect="1"/>
              </p:cNvGraphicFramePr>
              <p:nvPr/>
            </p:nvGraphicFramePr>
            <p:xfrm>
              <a:off x="4975" y="0"/>
              <a:ext cx="785" cy="530"/>
            </p:xfrm>
            <a:graphic>
              <a:graphicData uri="http://schemas.openxmlformats.org/presentationml/2006/ole">
                <p:oleObj spid="_x0000_s1034" name="CorelDRAW" r:id="rId4" imgW="2050920" imgH="1653480" progId="">
                  <p:embed/>
                </p:oleObj>
              </a:graphicData>
            </a:graphic>
          </p:graphicFrame>
        </p:grpSp>
        <p:grpSp>
          <p:nvGrpSpPr>
            <p:cNvPr id="1078" name="Group 29"/>
            <p:cNvGrpSpPr>
              <a:grpSpLocks/>
            </p:cNvGrpSpPr>
            <p:nvPr/>
          </p:nvGrpSpPr>
          <p:grpSpPr bwMode="auto">
            <a:xfrm>
              <a:off x="340" y="0"/>
              <a:ext cx="3357" cy="1454"/>
              <a:chOff x="340" y="0"/>
              <a:chExt cx="3357" cy="1454"/>
            </a:xfrm>
          </p:grpSpPr>
          <p:graphicFrame>
            <p:nvGraphicFramePr>
              <p:cNvPr id="1031" name="Object 30"/>
              <p:cNvGraphicFramePr>
                <a:graphicFrameLocks noChangeAspect="1"/>
              </p:cNvGraphicFramePr>
              <p:nvPr/>
            </p:nvGraphicFramePr>
            <p:xfrm>
              <a:off x="1678" y="0"/>
              <a:ext cx="2019" cy="1121"/>
            </p:xfrm>
            <a:graphic>
              <a:graphicData uri="http://schemas.openxmlformats.org/presentationml/2006/ole">
                <p:oleObj spid="_x0000_s1031" name="CorelDRAW" r:id="rId5" imgW="2050920" imgH="1653480" progId="">
                  <p:embed/>
                </p:oleObj>
              </a:graphicData>
            </a:graphic>
          </p:graphicFrame>
          <p:graphicFrame>
            <p:nvGraphicFramePr>
              <p:cNvPr id="1032" name="Object 31"/>
              <p:cNvGraphicFramePr>
                <a:graphicFrameLocks noChangeAspect="1"/>
              </p:cNvGraphicFramePr>
              <p:nvPr/>
            </p:nvGraphicFramePr>
            <p:xfrm>
              <a:off x="340" y="686"/>
              <a:ext cx="1383" cy="768"/>
            </p:xfrm>
            <a:graphic>
              <a:graphicData uri="http://schemas.openxmlformats.org/presentationml/2006/ole">
                <p:oleObj spid="_x0000_s1032" name="CorelDRAW" r:id="rId6" imgW="2050920" imgH="1653480" progId="">
                  <p:embed/>
                </p:oleObj>
              </a:graphicData>
            </a:graphic>
          </p:graphicFrame>
        </p:grpSp>
      </p:grp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0" y="5257800"/>
            <a:ext cx="9144000" cy="1120775"/>
          </a:xfrm>
          <a:prstGeom prst="doubleWave">
            <a:avLst>
              <a:gd name="adj1" fmla="val 10319"/>
              <a:gd name="adj2" fmla="val 0"/>
            </a:avLst>
          </a:prstGeom>
          <a:solidFill>
            <a:srgbClr val="CCFF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sz="2800" b="1" u="sng" dirty="0" err="1" smtClean="0">
                <a:solidFill>
                  <a:srgbClr val="660066"/>
                </a:solidFill>
                <a:latin typeface="Times New Roman"/>
              </a:rPr>
              <a:t>Bài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/>
              </a:rPr>
              <a:t>tập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/>
              </a:rPr>
              <a:t> 1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: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Tìm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những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từ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chỉ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rgbClr val="660066"/>
                </a:solidFill>
                <a:latin typeface="Times New Roman"/>
              </a:rPr>
              <a:t>đ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ặc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rgbClr val="660066"/>
                </a:solidFill>
                <a:latin typeface="Times New Roman"/>
              </a:rPr>
              <a:t>đ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iểm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trong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những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câu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th</a:t>
            </a:r>
            <a:r>
              <a:rPr lang="vi-VN" sz="2800" b="1" dirty="0" smtClean="0">
                <a:solidFill>
                  <a:srgbClr val="660066"/>
                </a:solidFill>
                <a:latin typeface="Times New Roman"/>
              </a:rPr>
              <a:t>ơ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/>
              </a:rPr>
              <a:t>sau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: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2332038"/>
          <a:ext cx="3833813" cy="4525962"/>
        </p:xfrm>
        <a:graphic>
          <a:graphicData uri="http://schemas.openxmlformats.org/presentationml/2006/ole">
            <p:oleObj spid="_x0000_s1026" name="CorelDRAW" r:id="rId7" imgW="5217840" imgH="6150600" progId="">
              <p:embed/>
            </p:oleObj>
          </a:graphicData>
        </a:graphic>
      </p:graphicFrame>
      <p:grpSp>
        <p:nvGrpSpPr>
          <p:cNvPr id="1039" name="Group 10"/>
          <p:cNvGrpSpPr>
            <a:grpSpLocks/>
          </p:cNvGrpSpPr>
          <p:nvPr/>
        </p:nvGrpSpPr>
        <p:grpSpPr bwMode="auto">
          <a:xfrm>
            <a:off x="0" y="5791200"/>
            <a:ext cx="8342313" cy="1143000"/>
            <a:chOff x="0" y="3292"/>
            <a:chExt cx="5255" cy="1028"/>
          </a:xfrm>
        </p:grpSpPr>
        <p:graphicFrame>
          <p:nvGraphicFramePr>
            <p:cNvPr id="1027" name="Object 11"/>
            <p:cNvGraphicFramePr>
              <a:graphicFrameLocks noChangeAspect="1"/>
            </p:cNvGraphicFramePr>
            <p:nvPr/>
          </p:nvGraphicFramePr>
          <p:xfrm>
            <a:off x="3356" y="3316"/>
            <a:ext cx="1899" cy="1004"/>
          </p:xfrm>
          <a:graphic>
            <a:graphicData uri="http://schemas.openxmlformats.org/presentationml/2006/ole">
              <p:oleObj spid="_x0000_s1027" name="CorelDRAW" r:id="rId8" imgW="3005280" imgH="1586160" progId="">
                <p:embed/>
              </p:oleObj>
            </a:graphicData>
          </a:graphic>
        </p:graphicFrame>
        <p:graphicFrame>
          <p:nvGraphicFramePr>
            <p:cNvPr id="1028" name="Object 12"/>
            <p:cNvGraphicFramePr>
              <a:graphicFrameLocks noChangeAspect="1"/>
            </p:cNvGraphicFramePr>
            <p:nvPr/>
          </p:nvGraphicFramePr>
          <p:xfrm>
            <a:off x="2109" y="3316"/>
            <a:ext cx="1899" cy="1004"/>
          </p:xfrm>
          <a:graphic>
            <a:graphicData uri="http://schemas.openxmlformats.org/presentationml/2006/ole">
              <p:oleObj spid="_x0000_s1028" name="CorelDRAW" r:id="rId9" imgW="3005280" imgH="1586160" progId="">
                <p:embed/>
              </p:oleObj>
            </a:graphicData>
          </a:graphic>
        </p:graphicFrame>
        <p:graphicFrame>
          <p:nvGraphicFramePr>
            <p:cNvPr id="1029" name="Object 13"/>
            <p:cNvGraphicFramePr>
              <a:graphicFrameLocks noChangeAspect="1"/>
            </p:cNvGraphicFramePr>
            <p:nvPr/>
          </p:nvGraphicFramePr>
          <p:xfrm>
            <a:off x="0" y="3361"/>
            <a:ext cx="893" cy="959"/>
          </p:xfrm>
          <a:graphic>
            <a:graphicData uri="http://schemas.openxmlformats.org/presentationml/2006/ole">
              <p:oleObj spid="_x0000_s1029" name="CorelDRAW" r:id="rId10" imgW="1413360" imgH="1515240" progId="">
                <p:embed/>
              </p:oleObj>
            </a:graphicData>
          </a:graphic>
        </p:graphicFrame>
        <p:graphicFrame>
          <p:nvGraphicFramePr>
            <p:cNvPr id="1030" name="Object 14"/>
            <p:cNvGraphicFramePr>
              <a:graphicFrameLocks noChangeAspect="1"/>
            </p:cNvGraphicFramePr>
            <p:nvPr/>
          </p:nvGraphicFramePr>
          <p:xfrm>
            <a:off x="363" y="3292"/>
            <a:ext cx="2166" cy="1028"/>
          </p:xfrm>
          <a:graphic>
            <a:graphicData uri="http://schemas.openxmlformats.org/presentationml/2006/ole">
              <p:oleObj spid="_x0000_s1030" name="CorelDRAW" r:id="rId11" imgW="3427560" imgH="1623600" progId="">
                <p:embed/>
              </p:oleObj>
            </a:graphicData>
          </a:graphic>
        </p:graphicFrame>
      </p:grp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638800" y="55626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953000" y="5486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7239000" y="5638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6324600" y="54102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810000" y="1524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.VnAristote" pitchFamily="34" charset="0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495800" y="1119188"/>
            <a:ext cx="42672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Em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vẽ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làng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xóm</a:t>
            </a:r>
            <a:endParaRPr lang="en-US" sz="2800" b="1" dirty="0">
              <a:solidFill>
                <a:srgbClr val="003300"/>
              </a:solidFill>
              <a:latin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Tre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xanh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lúa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xanh</a:t>
            </a:r>
            <a:endParaRPr lang="en-US" sz="2800" b="1" dirty="0">
              <a:solidFill>
                <a:srgbClr val="003300"/>
              </a:solidFill>
              <a:latin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00"/>
                </a:solidFill>
                <a:latin typeface="Times New Roman"/>
              </a:rPr>
              <a:t>Sông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máng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</a:rPr>
              <a:t>l</a:t>
            </a:r>
            <a:r>
              <a:rPr lang="vi-VN" sz="2800" b="1" dirty="0" smtClean="0">
                <a:solidFill>
                  <a:srgbClr val="003300"/>
                </a:solidFill>
                <a:latin typeface="Times New Roman"/>
              </a:rPr>
              <a:t>ư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/>
              </a:rPr>
              <a:t>ợn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quanh</a:t>
            </a:r>
            <a:endParaRPr lang="en-US" sz="2800" b="1" dirty="0">
              <a:solidFill>
                <a:srgbClr val="003300"/>
              </a:solidFill>
              <a:latin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Một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dòng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xanh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mát</a:t>
            </a:r>
            <a:endParaRPr lang="en-US" sz="2800" b="1" dirty="0">
              <a:solidFill>
                <a:srgbClr val="003300"/>
              </a:solidFill>
              <a:latin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Trời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/>
              </a:rPr>
              <a:t>mây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bát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ngát</a:t>
            </a:r>
            <a:endParaRPr lang="en-US" sz="2800" b="1" dirty="0">
              <a:solidFill>
                <a:srgbClr val="003300"/>
              </a:solidFill>
              <a:latin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Xanh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ngắt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mùa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thu</a:t>
            </a: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/>
              </a:rPr>
              <a:t>                    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/>
              </a:rPr>
              <a:t>Định</a:t>
            </a:r>
            <a:r>
              <a:rPr lang="en-US" sz="2800" b="1" dirty="0" smtClean="0">
                <a:solidFill>
                  <a:srgbClr val="0033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/>
              </a:rPr>
              <a:t>Hải</a:t>
            </a:r>
            <a:endParaRPr lang="en-US" sz="2800" b="1" dirty="0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5167313" y="2224088"/>
            <a:ext cx="914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6705600" y="2209800"/>
            <a:ext cx="914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6172200" y="3505200"/>
            <a:ext cx="1371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6019800" y="4162425"/>
            <a:ext cx="1447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4572000" y="4800600"/>
            <a:ext cx="16002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37"/>
          <p:cNvSpPr>
            <a:spLocks noChangeShapeType="1"/>
          </p:cNvSpPr>
          <p:nvPr/>
        </p:nvSpPr>
        <p:spPr bwMode="auto">
          <a:xfrm>
            <a:off x="25908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38"/>
          <p:cNvSpPr>
            <a:spLocks noChangeShapeType="1"/>
          </p:cNvSpPr>
          <p:nvPr/>
        </p:nvSpPr>
        <p:spPr bwMode="auto">
          <a:xfrm>
            <a:off x="2362200" y="5638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Line 39"/>
          <p:cNvSpPr>
            <a:spLocks noChangeShapeType="1"/>
          </p:cNvSpPr>
          <p:nvPr/>
        </p:nvSpPr>
        <p:spPr bwMode="auto">
          <a:xfrm>
            <a:off x="11430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Line 40"/>
          <p:cNvSpPr>
            <a:spLocks noChangeShapeType="1"/>
          </p:cNvSpPr>
          <p:nvPr/>
        </p:nvSpPr>
        <p:spPr bwMode="auto">
          <a:xfrm>
            <a:off x="990600" y="55626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41"/>
          <p:cNvSpPr>
            <a:spLocks noChangeShapeType="1"/>
          </p:cNvSpPr>
          <p:nvPr/>
        </p:nvSpPr>
        <p:spPr bwMode="auto">
          <a:xfrm>
            <a:off x="2286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Line 42"/>
          <p:cNvSpPr>
            <a:spLocks noChangeShapeType="1"/>
          </p:cNvSpPr>
          <p:nvPr/>
        </p:nvSpPr>
        <p:spPr bwMode="auto">
          <a:xfrm>
            <a:off x="0" y="55626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43"/>
          <p:cNvSpPr>
            <a:spLocks noChangeShapeType="1"/>
          </p:cNvSpPr>
          <p:nvPr/>
        </p:nvSpPr>
        <p:spPr bwMode="auto">
          <a:xfrm>
            <a:off x="4191000" y="5638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44"/>
          <p:cNvSpPr>
            <a:spLocks noChangeShapeType="1"/>
          </p:cNvSpPr>
          <p:nvPr/>
        </p:nvSpPr>
        <p:spPr bwMode="auto">
          <a:xfrm>
            <a:off x="3276600" y="5638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Line 45"/>
          <p:cNvSpPr>
            <a:spLocks noChangeShapeType="1"/>
          </p:cNvSpPr>
          <p:nvPr/>
        </p:nvSpPr>
        <p:spPr bwMode="auto">
          <a:xfrm>
            <a:off x="2743200" y="6096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46"/>
          <p:cNvSpPr>
            <a:spLocks noChangeShapeType="1"/>
          </p:cNvSpPr>
          <p:nvPr/>
        </p:nvSpPr>
        <p:spPr bwMode="auto">
          <a:xfrm>
            <a:off x="5791200" y="5715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47"/>
          <p:cNvSpPr>
            <a:spLocks noChangeShapeType="1"/>
          </p:cNvSpPr>
          <p:nvPr/>
        </p:nvSpPr>
        <p:spPr bwMode="auto">
          <a:xfrm>
            <a:off x="6400800" y="5638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48"/>
          <p:cNvSpPr>
            <a:spLocks noChangeShapeType="1"/>
          </p:cNvSpPr>
          <p:nvPr/>
        </p:nvSpPr>
        <p:spPr bwMode="auto">
          <a:xfrm>
            <a:off x="51054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49"/>
          <p:cNvSpPr>
            <a:spLocks noChangeShapeType="1"/>
          </p:cNvSpPr>
          <p:nvPr/>
        </p:nvSpPr>
        <p:spPr bwMode="auto">
          <a:xfrm>
            <a:off x="41148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50"/>
          <p:cNvSpPr>
            <a:spLocks noChangeShapeType="1"/>
          </p:cNvSpPr>
          <p:nvPr/>
        </p:nvSpPr>
        <p:spPr bwMode="auto">
          <a:xfrm>
            <a:off x="4724400" y="5715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51"/>
          <p:cNvSpPr>
            <a:spLocks noChangeShapeType="1"/>
          </p:cNvSpPr>
          <p:nvPr/>
        </p:nvSpPr>
        <p:spPr bwMode="auto">
          <a:xfrm>
            <a:off x="33528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Line 52"/>
          <p:cNvSpPr>
            <a:spLocks noChangeShapeType="1"/>
          </p:cNvSpPr>
          <p:nvPr/>
        </p:nvSpPr>
        <p:spPr bwMode="auto">
          <a:xfrm>
            <a:off x="67818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Line 53"/>
          <p:cNvSpPr>
            <a:spLocks noChangeShapeType="1"/>
          </p:cNvSpPr>
          <p:nvPr/>
        </p:nvSpPr>
        <p:spPr bwMode="auto">
          <a:xfrm>
            <a:off x="8534400" y="5638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Line 54"/>
          <p:cNvSpPr>
            <a:spLocks noChangeShapeType="1"/>
          </p:cNvSpPr>
          <p:nvPr/>
        </p:nvSpPr>
        <p:spPr bwMode="auto">
          <a:xfrm>
            <a:off x="7924800" y="5715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55"/>
          <p:cNvSpPr>
            <a:spLocks noChangeShapeType="1"/>
          </p:cNvSpPr>
          <p:nvPr/>
        </p:nvSpPr>
        <p:spPr bwMode="auto">
          <a:xfrm>
            <a:off x="59436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Line 56"/>
          <p:cNvSpPr>
            <a:spLocks noChangeShapeType="1"/>
          </p:cNvSpPr>
          <p:nvPr/>
        </p:nvSpPr>
        <p:spPr bwMode="auto">
          <a:xfrm>
            <a:off x="6096000" y="60198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Line 57"/>
          <p:cNvSpPr>
            <a:spLocks noChangeShapeType="1"/>
          </p:cNvSpPr>
          <p:nvPr/>
        </p:nvSpPr>
        <p:spPr bwMode="auto">
          <a:xfrm>
            <a:off x="8001000" y="61722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58"/>
          <p:cNvSpPr>
            <a:spLocks noChangeShapeType="1"/>
          </p:cNvSpPr>
          <p:nvPr/>
        </p:nvSpPr>
        <p:spPr bwMode="auto">
          <a:xfrm>
            <a:off x="8229600" y="58674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59"/>
          <p:cNvSpPr>
            <a:spLocks noChangeShapeType="1"/>
          </p:cNvSpPr>
          <p:nvPr/>
        </p:nvSpPr>
        <p:spPr bwMode="auto">
          <a:xfrm>
            <a:off x="7467600" y="59436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60"/>
          <p:cNvSpPr>
            <a:spLocks noChangeShapeType="1"/>
          </p:cNvSpPr>
          <p:nvPr/>
        </p:nvSpPr>
        <p:spPr bwMode="auto">
          <a:xfrm>
            <a:off x="6934200" y="6096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Line 61"/>
          <p:cNvSpPr>
            <a:spLocks noChangeShapeType="1"/>
          </p:cNvSpPr>
          <p:nvPr/>
        </p:nvSpPr>
        <p:spPr bwMode="auto">
          <a:xfrm>
            <a:off x="3733800" y="6096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Line 62"/>
          <p:cNvSpPr>
            <a:spLocks noChangeShapeType="1"/>
          </p:cNvSpPr>
          <p:nvPr/>
        </p:nvSpPr>
        <p:spPr bwMode="auto">
          <a:xfrm>
            <a:off x="8686800" y="6096000"/>
            <a:ext cx="457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41" grpId="0"/>
      <p:bldP spid="30752" grpId="0" animBg="1"/>
      <p:bldP spid="30753" grpId="0" animBg="1"/>
      <p:bldP spid="30754" grpId="0" animBg="1"/>
      <p:bldP spid="30755" grpId="0" animBg="1"/>
      <p:bldP spid="307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838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B"/>
                </a:solidFill>
              </a:rPr>
              <a:t>Các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từ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xanh</a:t>
            </a:r>
            <a:r>
              <a:rPr lang="en-US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xanh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mát</a:t>
            </a:r>
            <a:r>
              <a:rPr lang="en-US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bát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ngát</a:t>
            </a:r>
            <a:r>
              <a:rPr lang="en-US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xanh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ngắt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là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các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từ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chỉ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đặc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điểm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của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tre</a:t>
            </a:r>
            <a:r>
              <a:rPr lang="en-US" sz="2800" dirty="0">
                <a:solidFill>
                  <a:srgbClr val="0000FB"/>
                </a:solidFill>
              </a:rPr>
              <a:t>, </a:t>
            </a:r>
            <a:r>
              <a:rPr lang="en-US" sz="2800" dirty="0" err="1">
                <a:solidFill>
                  <a:srgbClr val="0000FB"/>
                </a:solidFill>
              </a:rPr>
              <a:t>lúa</a:t>
            </a:r>
            <a:r>
              <a:rPr lang="en-US" sz="2800" dirty="0">
                <a:solidFill>
                  <a:srgbClr val="0000FB"/>
                </a:solidFill>
              </a:rPr>
              <a:t>, </a:t>
            </a:r>
            <a:r>
              <a:rPr lang="en-US" sz="2800" dirty="0" err="1">
                <a:solidFill>
                  <a:srgbClr val="0000FB"/>
                </a:solidFill>
              </a:rPr>
              <a:t>sông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máng</a:t>
            </a:r>
            <a:r>
              <a:rPr lang="en-US" sz="2800" dirty="0">
                <a:solidFill>
                  <a:srgbClr val="0000FB"/>
                </a:solidFill>
              </a:rPr>
              <a:t>, </a:t>
            </a:r>
            <a:r>
              <a:rPr lang="en-US" sz="2800" dirty="0" err="1">
                <a:solidFill>
                  <a:srgbClr val="0000FB"/>
                </a:solidFill>
              </a:rPr>
              <a:t>trời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mây</a:t>
            </a:r>
            <a:r>
              <a:rPr lang="en-US" sz="2800" dirty="0">
                <a:solidFill>
                  <a:srgbClr val="0000FB"/>
                </a:solidFill>
              </a:rPr>
              <a:t>, </a:t>
            </a:r>
            <a:r>
              <a:rPr lang="en-US" sz="2800" dirty="0" err="1">
                <a:solidFill>
                  <a:srgbClr val="0000FB"/>
                </a:solidFill>
              </a:rPr>
              <a:t>mùa</a:t>
            </a:r>
            <a:r>
              <a:rPr lang="en-US" sz="2800" dirty="0">
                <a:solidFill>
                  <a:srgbClr val="0000FB"/>
                </a:solidFill>
              </a:rPr>
              <a:t> </a:t>
            </a:r>
            <a:r>
              <a:rPr lang="en-US" sz="2800" dirty="0" err="1">
                <a:solidFill>
                  <a:srgbClr val="0000FB"/>
                </a:solidFill>
              </a:rPr>
              <a:t>thu</a:t>
            </a:r>
            <a:r>
              <a:rPr lang="en-US" sz="2800" dirty="0">
                <a:solidFill>
                  <a:srgbClr val="0000F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3400" y="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tập</a:t>
            </a:r>
            <a:r>
              <a:rPr lang="en-US" b="1" u="sng" dirty="0">
                <a:solidFill>
                  <a:srgbClr val="0000FF"/>
                </a:solidFill>
              </a:rPr>
              <a:t> 2: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những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được</a:t>
            </a:r>
            <a:r>
              <a:rPr lang="en-US" b="1" dirty="0">
                <a:solidFill>
                  <a:srgbClr val="0000FF"/>
                </a:solidFill>
              </a:rPr>
              <a:t> so </a:t>
            </a:r>
            <a:r>
              <a:rPr lang="en-US" b="1" dirty="0" err="1">
                <a:solidFill>
                  <a:srgbClr val="0000FF"/>
                </a:solidFill>
              </a:rPr>
              <a:t>sánh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nhau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về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những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đặc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điểm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nào</a:t>
            </a:r>
            <a:r>
              <a:rPr lang="en-US" b="1" dirty="0">
                <a:solidFill>
                  <a:srgbClr val="0000FF"/>
                </a:solidFill>
              </a:rPr>
              <a:t> ?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855663"/>
            <a:ext cx="4953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a) </a:t>
            </a:r>
            <a:r>
              <a:rPr lang="en-US" b="1" i="1" dirty="0" err="1">
                <a:solidFill>
                  <a:srgbClr val="002060"/>
                </a:solidFill>
              </a:rPr>
              <a:t>Tiếng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suối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trong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như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tiếng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hát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xa</a:t>
            </a:r>
            <a:r>
              <a:rPr lang="en-US" b="1" i="1" dirty="0">
                <a:solidFill>
                  <a:srgbClr val="002060"/>
                </a:solidFill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</a:t>
            </a:r>
            <a:r>
              <a:rPr lang="en-US" b="1" i="1" dirty="0" err="1">
                <a:solidFill>
                  <a:srgbClr val="002060"/>
                </a:solidFill>
              </a:rPr>
              <a:t>Trăng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lồng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cổ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thụ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bóng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lồng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hoa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                                 </a:t>
            </a:r>
            <a:r>
              <a:rPr lang="en-US" b="1" i="1" dirty="0" err="1">
                <a:solidFill>
                  <a:srgbClr val="002060"/>
                </a:solidFill>
              </a:rPr>
              <a:t>Hồ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Chí</a:t>
            </a:r>
            <a:r>
              <a:rPr lang="en-US" b="1" i="1" dirty="0">
                <a:solidFill>
                  <a:srgbClr val="002060"/>
                </a:solidFill>
              </a:rPr>
              <a:t> Minh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b) </a:t>
            </a:r>
            <a:r>
              <a:rPr lang="en-US" b="1" i="1" dirty="0" err="1">
                <a:solidFill>
                  <a:srgbClr val="002060"/>
                </a:solidFill>
              </a:rPr>
              <a:t>Rồi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đến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chị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rất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thương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 </a:t>
            </a:r>
            <a:r>
              <a:rPr lang="en-US" b="1" i="1" dirty="0" err="1">
                <a:solidFill>
                  <a:srgbClr val="002060"/>
                </a:solidFill>
              </a:rPr>
              <a:t>Rồi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đến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rất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thảo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 </a:t>
            </a:r>
            <a:r>
              <a:rPr lang="en-US" b="1" i="1" dirty="0" err="1">
                <a:solidFill>
                  <a:srgbClr val="002060"/>
                </a:solidFill>
              </a:rPr>
              <a:t>Ông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hiền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như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hạt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gạo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 </a:t>
            </a:r>
            <a:r>
              <a:rPr lang="en-US" b="1" i="1" dirty="0" err="1">
                <a:solidFill>
                  <a:srgbClr val="002060"/>
                </a:solidFill>
              </a:rPr>
              <a:t>Bà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hiền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như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suối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trong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                  </a:t>
            </a:r>
            <a:r>
              <a:rPr lang="en-US" b="1" i="1" dirty="0" err="1">
                <a:solidFill>
                  <a:srgbClr val="002060"/>
                </a:solidFill>
              </a:rPr>
              <a:t>Trúc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Thông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c) Cam </a:t>
            </a:r>
            <a:r>
              <a:rPr lang="en-US" b="1" i="1" dirty="0" err="1">
                <a:solidFill>
                  <a:srgbClr val="002060"/>
                </a:solidFill>
              </a:rPr>
              <a:t>Xã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Đoài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mọng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nước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</a:t>
            </a:r>
            <a:r>
              <a:rPr lang="en-US" b="1" i="1" dirty="0" err="1">
                <a:solidFill>
                  <a:srgbClr val="002060"/>
                </a:solidFill>
              </a:rPr>
              <a:t>Giọt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vàng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như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mật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ong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</a:rPr>
              <a:t>                            </a:t>
            </a:r>
            <a:r>
              <a:rPr lang="en-US" b="1" i="1" dirty="0" err="1">
                <a:solidFill>
                  <a:srgbClr val="002060"/>
                </a:solidFill>
              </a:rPr>
              <a:t>Phạm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Tiến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Duật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5240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38200" y="13716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endParaRPr lang="en-US" sz="29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đặc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điểm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</a:blip>
          <a:srcRect/>
          <a:stretch>
            <a:fillRect/>
          </a:stretch>
        </p:blipFill>
        <p:spPr bwMode="auto">
          <a:xfrm>
            <a:off x="-76200" y="477838"/>
            <a:ext cx="2497138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</a:blip>
          <a:srcRect/>
          <a:stretch>
            <a:fillRect/>
          </a:stretch>
        </p:blipFill>
        <p:spPr bwMode="auto">
          <a:xfrm rot="-5400000">
            <a:off x="6610350" y="4324351"/>
            <a:ext cx="249713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97" name="Group 45"/>
          <p:cNvGraphicFramePr>
            <a:graphicFrameLocks noGrp="1"/>
          </p:cNvGraphicFramePr>
          <p:nvPr/>
        </p:nvGraphicFramePr>
        <p:xfrm>
          <a:off x="609600" y="457200"/>
          <a:ext cx="8229600" cy="592925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18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Sự vật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1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</a:blip>
          <a:srcRect/>
          <a:stretch>
            <a:fillRect/>
          </a:stretch>
        </p:blipFill>
        <p:spPr bwMode="auto">
          <a:xfrm>
            <a:off x="-76200" y="477838"/>
            <a:ext cx="2497138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</a:blip>
          <a:srcRect/>
          <a:stretch>
            <a:fillRect/>
          </a:stretch>
        </p:blipFill>
        <p:spPr bwMode="auto">
          <a:xfrm rot="-5400000">
            <a:off x="6610350" y="4324351"/>
            <a:ext cx="249713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97" name="Group 45"/>
          <p:cNvGraphicFramePr>
            <a:graphicFrameLocks noGrp="1"/>
          </p:cNvGraphicFramePr>
          <p:nvPr/>
        </p:nvGraphicFramePr>
        <p:xfrm>
          <a:off x="381000" y="152401"/>
          <a:ext cx="8534400" cy="6524141"/>
        </p:xfrm>
        <a:graphic>
          <a:graphicData uri="http://schemas.openxmlformats.org/drawingml/2006/table">
            <a:tbl>
              <a:tblPr/>
              <a:tblGrid>
                <a:gridCol w="2743200"/>
                <a:gridCol w="2057400"/>
                <a:gridCol w="1752600"/>
                <a:gridCol w="1981200"/>
              </a:tblGrid>
              <a:tr h="1324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So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a)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Tiếng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suối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trong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tiếng hát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hiền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như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hạt gạo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03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hiền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như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suối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Giọt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cam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Xã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Đoài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vàng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ong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547</Words>
  <Application>Microsoft Office PowerPoint</Application>
  <PresentationFormat>On-screen Show (4:3)</PresentationFormat>
  <Paragraphs>80</Paragraphs>
  <Slides>14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Bài tập 3: Tìm bộ phận của câu: + Trả lời câu hỏi “Ai (con gì, cái gì ?)”. + Trả lời cho câu hỏi “Thế nào?”</vt:lpstr>
      <vt:lpstr>Slide 12</vt:lpstr>
      <vt:lpstr>Slide 13</vt:lpstr>
      <vt:lpstr>Slide 14</vt:lpstr>
    </vt:vector>
  </TitlesOfParts>
  <Company>0935.331.262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Welcome</cp:lastModifiedBy>
  <cp:revision>22</cp:revision>
  <dcterms:created xsi:type="dcterms:W3CDTF">2011-11-09T08:22:07Z</dcterms:created>
  <dcterms:modified xsi:type="dcterms:W3CDTF">2016-12-05T13:32:21Z</dcterms:modified>
</cp:coreProperties>
</file>