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59" r:id="rId2"/>
    <p:sldId id="296" r:id="rId3"/>
    <p:sldId id="343" r:id="rId4"/>
    <p:sldId id="342" r:id="rId5"/>
    <p:sldId id="356" r:id="rId6"/>
    <p:sldId id="357" r:id="rId7"/>
    <p:sldId id="352" r:id="rId8"/>
    <p:sldId id="358"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6CCFF"/>
    <a:srgbClr val="0000CC"/>
    <a:srgbClr val="CC00FF"/>
    <a:srgbClr val="66FFFF"/>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3" autoAdjust="0"/>
    <p:restoredTop sz="94664" autoAdjust="0"/>
  </p:normalViewPr>
  <p:slideViewPr>
    <p:cSldViewPr>
      <p:cViewPr varScale="1">
        <p:scale>
          <a:sx n="73" d="100"/>
          <a:sy n="73" d="100"/>
        </p:scale>
        <p:origin x="-10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2D4B4A0-8596-4FD5-B49D-1B4AC159D9F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486807-2EFF-4CC3-82D7-70569D481B52}" type="slidenum">
              <a:rPr lang="en-US"/>
              <a:pPr/>
              <a:t>2</a:t>
            </a:fld>
            <a:endParaRPr lang="en-US"/>
          </a:p>
        </p:txBody>
      </p:sp>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4F401B-CB48-4087-8A1A-BAE0BF3CFC92}" type="slidenum">
              <a:rPr lang="en-US"/>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9845EB-2C57-40D3-8295-3F50B3F0A3D6}" type="slidenum">
              <a:rPr lang="en-US"/>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290B52-A708-426E-AC9E-F8D5D2276008}" type="slidenum">
              <a:rPr lang="en-US"/>
              <a:pPr/>
              <a:t>‹#›</a:t>
            </a:fld>
            <a:endParaRPr 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DE4FD59-1306-45E2-8F77-920E5EE413AA}" type="slidenum">
              <a:rPr lang="en-US"/>
              <a:pPr/>
              <a:t>‹#›</a:t>
            </a:fld>
            <a:endParaRPr lang="en-US"/>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92AB12E7-D8B5-40C3-A4D6-8E20BB2A9AC0}" type="slidenum">
              <a:rPr lang="en-US"/>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B81D65-5CC2-42C5-BC82-C2FE03195A1E}" type="slidenum">
              <a:rPr lang="en-US"/>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6DB0BA-3F42-4353-A95D-5FAC3F4F9A04}" type="slidenum">
              <a:rPr lang="en-US"/>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FD795CD-7582-4163-9FC0-E34E88C903CE}" type="slidenum">
              <a:rPr lang="en-US"/>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06DE3BF-6869-472A-901C-36557C3E9899}" type="slidenum">
              <a:rPr lang="en-US"/>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4E503EF-6D0E-4BFD-B0EE-CF9EB0F93712}" type="slidenum">
              <a:rPr lang="en-US"/>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CE8BB7D-A797-4B69-8D97-3E77CE6FEA9C}" type="slidenum">
              <a:rPr lang="en-US"/>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986CABB-B213-48DB-89D2-7D64F9B9DF43}" type="slidenum">
              <a:rPr lang="en-US"/>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E3A4D6-497A-467C-9C47-B98DEC68D077}" type="slidenum">
              <a:rPr lang="en-US"/>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FFFF"/>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D7B262C-7390-4113-A085-5D14B715D60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Border-88065"/>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90467" name="WordArt 3"/>
          <p:cNvSpPr>
            <a:spLocks noChangeArrowheads="1" noChangeShapeType="1" noTextEdit="1"/>
          </p:cNvSpPr>
          <p:nvPr/>
        </p:nvSpPr>
        <p:spPr bwMode="auto">
          <a:xfrm>
            <a:off x="990600" y="1295400"/>
            <a:ext cx="7027863" cy="3962400"/>
          </a:xfrm>
          <a:prstGeom prst="rect">
            <a:avLst/>
          </a:prstGeom>
        </p:spPr>
        <p:txBody>
          <a:bodyPr spcFirstLastPara="1" wrap="none" fromWordArt="1">
            <a:prstTxWarp prst="textArchUp">
              <a:avLst>
                <a:gd name="adj" fmla="val 10830883"/>
              </a:avLst>
            </a:prstTxWarp>
          </a:bodyPr>
          <a:lstStyle/>
          <a:p>
            <a:pPr algn="ctr"/>
            <a:r>
              <a:rPr lang="vi-VN" sz="2800" kern="10">
                <a:ln w="9525">
                  <a:solidFill>
                    <a:srgbClr val="000000"/>
                  </a:solidFill>
                  <a:round/>
                  <a:headEnd/>
                  <a:tailEnd/>
                </a:ln>
                <a:solidFill>
                  <a:srgbClr val="000000"/>
                </a:solidFill>
                <a:latin typeface="Times New Roman"/>
                <a:cs typeface="Times New Roman"/>
              </a:rPr>
              <a:t>Trường Tiểu học Tràng An lớp 5A</a:t>
            </a:r>
            <a:endParaRPr lang="en-US" sz="2800" kern="10">
              <a:ln w="9525">
                <a:solidFill>
                  <a:srgbClr val="000000"/>
                </a:solidFill>
                <a:round/>
                <a:headEnd/>
                <a:tailEnd/>
              </a:ln>
              <a:solidFill>
                <a:srgbClr val="000000"/>
              </a:solidFill>
              <a:latin typeface="Times New Roman"/>
              <a:cs typeface="Times New Roman"/>
            </a:endParaRPr>
          </a:p>
        </p:txBody>
      </p:sp>
      <p:sp>
        <p:nvSpPr>
          <p:cNvPr id="190468" name="Text Box 4"/>
          <p:cNvSpPr txBox="1">
            <a:spLocks noChangeArrowheads="1"/>
          </p:cNvSpPr>
          <p:nvPr/>
        </p:nvSpPr>
        <p:spPr bwMode="auto">
          <a:xfrm>
            <a:off x="1336675" y="2420938"/>
            <a:ext cx="5978525" cy="1311275"/>
          </a:xfrm>
          <a:prstGeom prst="rect">
            <a:avLst/>
          </a:prstGeom>
          <a:noFill/>
          <a:ln w="9525">
            <a:noFill/>
            <a:miter lim="800000"/>
            <a:headEnd/>
            <a:tailEnd/>
          </a:ln>
          <a:effectLst/>
        </p:spPr>
        <p:txBody>
          <a:bodyPr>
            <a:spAutoFit/>
          </a:bodyPr>
          <a:lstStyle/>
          <a:p>
            <a:pPr algn="ctr" eaLnBrk="0" hangingPunct="0">
              <a:spcBef>
                <a:spcPct val="50000"/>
              </a:spcBef>
            </a:pPr>
            <a:r>
              <a:rPr lang="en-US" sz="3200">
                <a:solidFill>
                  <a:srgbClr val="FF66FF"/>
                </a:solidFill>
                <a:latin typeface=".VnTime" pitchFamily="34" charset="0"/>
              </a:rPr>
              <a:t>M«n : </a:t>
            </a:r>
            <a:r>
              <a:rPr lang="en-US" sz="3200">
                <a:solidFill>
                  <a:srgbClr val="FF66FF"/>
                </a:solidFill>
                <a:latin typeface="Times New Roman" pitchFamily="18" charset="0"/>
              </a:rPr>
              <a:t>Tập làm văn</a:t>
            </a:r>
          </a:p>
          <a:p>
            <a:pPr algn="ctr" eaLnBrk="0" hangingPunct="0">
              <a:spcBef>
                <a:spcPct val="50000"/>
              </a:spcBef>
            </a:pPr>
            <a:r>
              <a:rPr lang="en-US" sz="3200" b="1">
                <a:solidFill>
                  <a:srgbClr val="FF0000"/>
                </a:solidFill>
                <a:latin typeface="Times New Roman" pitchFamily="18" charset="0"/>
              </a:rPr>
              <a:t>ÔN TẬP VĂN KỂ CHUYỆN</a:t>
            </a:r>
          </a:p>
        </p:txBody>
      </p:sp>
      <p:sp>
        <p:nvSpPr>
          <p:cNvPr id="190469" name="Text Box 5"/>
          <p:cNvSpPr txBox="1">
            <a:spLocks noChangeArrowheads="1"/>
          </p:cNvSpPr>
          <p:nvPr/>
        </p:nvSpPr>
        <p:spPr bwMode="auto">
          <a:xfrm>
            <a:off x="914400" y="1143000"/>
            <a:ext cx="1524000" cy="366713"/>
          </a:xfrm>
          <a:prstGeom prst="rect">
            <a:avLst/>
          </a:prstGeom>
          <a:noFill/>
          <a:ln w="9525">
            <a:noFill/>
            <a:miter lim="800000"/>
            <a:headEnd/>
            <a:tailEnd/>
          </a:ln>
          <a:effectLst/>
        </p:spPr>
        <p:txBody>
          <a:bodyPr>
            <a:spAutoFit/>
          </a:bodyPr>
          <a:lstStyle/>
          <a:p>
            <a:pPr eaLnBrk="0" hangingPunct="0">
              <a:spcBef>
                <a:spcPct val="50000"/>
              </a:spcBef>
            </a:pPr>
            <a:endParaRPr lang="en-US"/>
          </a:p>
        </p:txBody>
      </p:sp>
      <p:sp>
        <p:nvSpPr>
          <p:cNvPr id="190470" name="Text Box 6"/>
          <p:cNvSpPr txBox="1">
            <a:spLocks noChangeArrowheads="1"/>
          </p:cNvSpPr>
          <p:nvPr/>
        </p:nvSpPr>
        <p:spPr bwMode="auto">
          <a:xfrm>
            <a:off x="1524000" y="4191000"/>
            <a:ext cx="5562600" cy="519113"/>
          </a:xfrm>
          <a:prstGeom prst="rect">
            <a:avLst/>
          </a:prstGeom>
          <a:noFill/>
          <a:ln w="9525">
            <a:noFill/>
            <a:miter lim="800000"/>
            <a:headEnd/>
            <a:tailEnd/>
          </a:ln>
          <a:effectLst/>
        </p:spPr>
        <p:txBody>
          <a:bodyPr>
            <a:spAutoFit/>
          </a:bodyPr>
          <a:lstStyle/>
          <a:p>
            <a:pPr eaLnBrk="0" hangingPunct="0">
              <a:spcBef>
                <a:spcPct val="50000"/>
              </a:spcBef>
            </a:pPr>
            <a:r>
              <a:rPr lang="en-US" sz="2800">
                <a:latin typeface=".VnTime" pitchFamily="34" charset="0"/>
              </a:rPr>
              <a:t> </a:t>
            </a:r>
            <a:r>
              <a:rPr lang="en-US" sz="2800">
                <a:latin typeface="Times New Roman" pitchFamily="18" charset="0"/>
              </a:rPr>
              <a:t>Người thực hiện</a:t>
            </a:r>
            <a:r>
              <a:rPr lang="en-US" sz="2800">
                <a:latin typeface="Times New Roman" pitchFamily="18" charset="0"/>
              </a:rPr>
              <a:t>: </a:t>
            </a:r>
            <a:r>
              <a:rPr lang="en-US" sz="2800" smtClean="0">
                <a:latin typeface="Times New Roman" pitchFamily="18" charset="0"/>
              </a:rPr>
              <a:t>Phạm Văn Sĩ</a:t>
            </a:r>
            <a:endParaRPr lang="en-US" sz="2800">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title"/>
          </p:nvPr>
        </p:nvSpPr>
        <p:spPr>
          <a:noFill/>
          <a:ln/>
        </p:spPr>
        <p:txBody>
          <a:bodyPr/>
          <a:lstStyle/>
          <a:p>
            <a:r>
              <a:rPr lang="en-US" sz="3600"/>
              <a:t/>
            </a:r>
            <a:br>
              <a:rPr lang="en-US" sz="3600"/>
            </a:br>
            <a:endParaRPr lang="en-US" sz="3600"/>
          </a:p>
        </p:txBody>
      </p:sp>
      <p:sp>
        <p:nvSpPr>
          <p:cNvPr id="82948" name="Text Box 4"/>
          <p:cNvSpPr txBox="1">
            <a:spLocks noChangeArrowheads="1"/>
          </p:cNvSpPr>
          <p:nvPr/>
        </p:nvSpPr>
        <p:spPr bwMode="auto">
          <a:xfrm>
            <a:off x="152400" y="5257800"/>
            <a:ext cx="8839200" cy="366713"/>
          </a:xfrm>
          <a:prstGeom prst="rect">
            <a:avLst/>
          </a:prstGeom>
          <a:noFill/>
          <a:ln w="9525">
            <a:noFill/>
            <a:miter lim="800000"/>
            <a:headEnd/>
            <a:tailEnd/>
          </a:ln>
          <a:effectLst/>
        </p:spPr>
        <p:txBody>
          <a:bodyPr>
            <a:spAutoFit/>
          </a:bodyPr>
          <a:lstStyle/>
          <a:p>
            <a:pPr eaLnBrk="0" hangingPunct="0">
              <a:spcBef>
                <a:spcPct val="50000"/>
              </a:spcBef>
            </a:pPr>
            <a:endParaRPr lang="vi-VN">
              <a:latin typeface=".VnTime" pitchFamily="34" charset="0"/>
            </a:endParaRPr>
          </a:p>
        </p:txBody>
      </p:sp>
      <p:sp>
        <p:nvSpPr>
          <p:cNvPr id="82949" name="Text Box 5"/>
          <p:cNvSpPr txBox="1">
            <a:spLocks noChangeArrowheads="1"/>
          </p:cNvSpPr>
          <p:nvPr/>
        </p:nvSpPr>
        <p:spPr bwMode="auto">
          <a:xfrm>
            <a:off x="0" y="215900"/>
            <a:ext cx="9144000" cy="2133600"/>
          </a:xfrm>
          <a:prstGeom prst="rect">
            <a:avLst/>
          </a:prstGeom>
          <a:noFill/>
          <a:ln w="9525">
            <a:noFill/>
            <a:miter lim="800000"/>
            <a:headEnd/>
            <a:tailEnd/>
          </a:ln>
          <a:effectLst/>
        </p:spPr>
        <p:txBody>
          <a:bodyPr>
            <a:spAutoFit/>
          </a:bodyPr>
          <a:lstStyle/>
          <a:p>
            <a:pPr algn="ctr">
              <a:spcBef>
                <a:spcPct val="50000"/>
              </a:spcBef>
            </a:pPr>
            <a:r>
              <a:rPr lang="en-US" sz="2400" b="1">
                <a:solidFill>
                  <a:srgbClr val="0000CC"/>
                </a:solidFill>
                <a:latin typeface="Times New Roman" pitchFamily="18" charset="0"/>
              </a:rPr>
              <a:t>Thứ </a:t>
            </a:r>
            <a:r>
              <a:rPr lang="en-US" sz="2400" b="1" smtClean="0">
                <a:solidFill>
                  <a:srgbClr val="0000CC"/>
                </a:solidFill>
                <a:latin typeface="Times New Roman" pitchFamily="18" charset="0"/>
              </a:rPr>
              <a:t>sáu </a:t>
            </a:r>
            <a:r>
              <a:rPr lang="en-US" sz="2400" b="1">
                <a:solidFill>
                  <a:srgbClr val="0000CC"/>
                </a:solidFill>
                <a:latin typeface="Times New Roman" pitchFamily="18" charset="0"/>
              </a:rPr>
              <a:t>ngày 15 </a:t>
            </a:r>
            <a:r>
              <a:rPr lang="en-US" sz="2400" b="1">
                <a:solidFill>
                  <a:srgbClr val="0000CC"/>
                </a:solidFill>
                <a:latin typeface="Times New Roman" pitchFamily="18" charset="0"/>
              </a:rPr>
              <a:t>tháng </a:t>
            </a:r>
            <a:r>
              <a:rPr lang="en-US" sz="2400" b="1" smtClean="0">
                <a:solidFill>
                  <a:srgbClr val="0000CC"/>
                </a:solidFill>
                <a:latin typeface="Times New Roman" pitchFamily="18" charset="0"/>
              </a:rPr>
              <a:t>5 </a:t>
            </a:r>
            <a:r>
              <a:rPr lang="en-US" sz="2400" b="1">
                <a:solidFill>
                  <a:srgbClr val="0000CC"/>
                </a:solidFill>
                <a:latin typeface="Times New Roman" pitchFamily="18" charset="0"/>
              </a:rPr>
              <a:t>năm </a:t>
            </a:r>
            <a:r>
              <a:rPr lang="en-US" sz="2400" b="1" smtClean="0">
                <a:solidFill>
                  <a:srgbClr val="0000CC"/>
                </a:solidFill>
                <a:latin typeface="Times New Roman" pitchFamily="18" charset="0"/>
              </a:rPr>
              <a:t>2015</a:t>
            </a:r>
            <a:endParaRPr lang="en-US" sz="2400" b="1">
              <a:solidFill>
                <a:srgbClr val="0000CC"/>
              </a:solidFill>
              <a:latin typeface="Times New Roman" pitchFamily="18" charset="0"/>
            </a:endParaRPr>
          </a:p>
          <a:p>
            <a:pPr algn="ctr" eaLnBrk="0" hangingPunct="0"/>
            <a:r>
              <a:rPr lang="en-US" sz="2400" b="1">
                <a:solidFill>
                  <a:schemeClr val="accent2"/>
                </a:solidFill>
                <a:latin typeface="Times New Roman" pitchFamily="18" charset="0"/>
              </a:rPr>
              <a:t>Tập làm văn</a:t>
            </a:r>
          </a:p>
          <a:p>
            <a:pPr algn="ctr" eaLnBrk="0" hangingPunct="0"/>
            <a:r>
              <a:rPr lang="en-US" sz="3200" b="1">
                <a:solidFill>
                  <a:schemeClr val="accent2"/>
                </a:solidFill>
                <a:latin typeface="Times New Roman" pitchFamily="18" charset="0"/>
              </a:rPr>
              <a:t>Ôn tập văn kể chuyện</a:t>
            </a:r>
          </a:p>
          <a:p>
            <a:pPr eaLnBrk="0" hangingPunct="0">
              <a:spcBef>
                <a:spcPct val="50000"/>
              </a:spcBef>
            </a:pPr>
            <a:endParaRPr lang="en-US" sz="3600" b="1">
              <a:solidFill>
                <a:srgbClr val="0000CC"/>
              </a:solidFill>
              <a:latin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2949">
                                            <p:txEl>
                                              <p:pRg st="2" end="2"/>
                                            </p:txEl>
                                          </p:spTgt>
                                        </p:tgtEl>
                                        <p:attrNameLst>
                                          <p:attrName>style.visibility</p:attrName>
                                        </p:attrNameLst>
                                      </p:cBhvr>
                                      <p:to>
                                        <p:strVal val="visible"/>
                                      </p:to>
                                    </p:set>
                                    <p:animEffect transition="in" filter="checkerboard(across)">
                                      <p:cBhvr>
                                        <p:cTn id="7" dur="500"/>
                                        <p:tgtEl>
                                          <p:spTgt spid="829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1979613" y="234950"/>
            <a:ext cx="6408737" cy="457200"/>
          </a:xfrm>
          <a:prstGeom prst="rect">
            <a:avLst/>
          </a:prstGeom>
          <a:noFill/>
          <a:ln w="9525">
            <a:noFill/>
            <a:miter lim="800000"/>
            <a:headEnd/>
            <a:tailEnd/>
          </a:ln>
          <a:effectLst/>
        </p:spPr>
        <p:txBody>
          <a:bodyPr>
            <a:spAutoFit/>
          </a:bodyPr>
          <a:lstStyle/>
          <a:p>
            <a:pPr algn="ctr">
              <a:spcBef>
                <a:spcPct val="50000"/>
              </a:spcBef>
            </a:pPr>
            <a:r>
              <a:rPr lang="en-US" sz="2400" b="1">
                <a:solidFill>
                  <a:srgbClr val="0000CC"/>
                </a:solidFill>
                <a:latin typeface="Times New Roman" pitchFamily="18" charset="0"/>
              </a:rPr>
              <a:t>Thứ hai ngày 15 tháng 7 năm 2013</a:t>
            </a:r>
          </a:p>
        </p:txBody>
      </p:sp>
      <p:sp>
        <p:nvSpPr>
          <p:cNvPr id="161795" name="Rectangle 3"/>
          <p:cNvSpPr>
            <a:spLocks noChangeArrowheads="1"/>
          </p:cNvSpPr>
          <p:nvPr/>
        </p:nvSpPr>
        <p:spPr bwMode="auto">
          <a:xfrm>
            <a:off x="3203575" y="595313"/>
            <a:ext cx="3455988" cy="457200"/>
          </a:xfrm>
          <a:prstGeom prst="rect">
            <a:avLst/>
          </a:prstGeom>
          <a:noFill/>
          <a:ln w="9525">
            <a:noFill/>
            <a:miter lim="800000"/>
            <a:headEnd/>
            <a:tailEnd/>
          </a:ln>
          <a:effectLst/>
        </p:spPr>
        <p:txBody>
          <a:bodyPr>
            <a:spAutoFit/>
          </a:bodyPr>
          <a:lstStyle/>
          <a:p>
            <a:pPr algn="ctr">
              <a:spcBef>
                <a:spcPct val="50000"/>
              </a:spcBef>
            </a:pPr>
            <a:r>
              <a:rPr lang="en-US" sz="2000">
                <a:solidFill>
                  <a:srgbClr val="FF3300"/>
                </a:solidFill>
                <a:latin typeface=".VnTime" pitchFamily="34" charset="0"/>
              </a:rPr>
              <a:t>  </a:t>
            </a:r>
            <a:r>
              <a:rPr lang="en-US" sz="2400" b="1">
                <a:solidFill>
                  <a:srgbClr val="0000CC"/>
                </a:solidFill>
                <a:latin typeface="Times New Roman" pitchFamily="18" charset="0"/>
              </a:rPr>
              <a:t>Tập làm văn</a:t>
            </a:r>
          </a:p>
        </p:txBody>
      </p:sp>
      <p:sp>
        <p:nvSpPr>
          <p:cNvPr id="161797" name="Rectangle 5"/>
          <p:cNvSpPr>
            <a:spLocks noChangeArrowheads="1"/>
          </p:cNvSpPr>
          <p:nvPr/>
        </p:nvSpPr>
        <p:spPr bwMode="auto">
          <a:xfrm>
            <a:off x="304800" y="1628775"/>
            <a:ext cx="8839200" cy="457200"/>
          </a:xfrm>
          <a:prstGeom prst="rect">
            <a:avLst/>
          </a:prstGeom>
          <a:noFill/>
          <a:ln w="9525">
            <a:noFill/>
            <a:miter lim="800000"/>
            <a:headEnd/>
            <a:tailEnd/>
          </a:ln>
          <a:effectLst/>
        </p:spPr>
        <p:txBody>
          <a:bodyPr>
            <a:spAutoFit/>
          </a:bodyPr>
          <a:lstStyle/>
          <a:p>
            <a:pPr>
              <a:spcBef>
                <a:spcPct val="50000"/>
              </a:spcBef>
            </a:pPr>
            <a:r>
              <a:rPr lang="en-US" sz="2400" b="1">
                <a:solidFill>
                  <a:srgbClr val="0000FF"/>
                </a:solidFill>
                <a:latin typeface="Times New Roman" pitchFamily="18" charset="0"/>
              </a:rPr>
              <a:t>Bài 1: Dựa vào kiến thức đã học ở lớp 4, trả lời các câu hỏi sau:</a:t>
            </a:r>
          </a:p>
        </p:txBody>
      </p:sp>
      <p:sp>
        <p:nvSpPr>
          <p:cNvPr id="161798" name="Text Box 6"/>
          <p:cNvSpPr txBox="1">
            <a:spLocks noChangeArrowheads="1"/>
          </p:cNvSpPr>
          <p:nvPr/>
        </p:nvSpPr>
        <p:spPr bwMode="auto">
          <a:xfrm>
            <a:off x="152400" y="2667000"/>
            <a:ext cx="8991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61799" name="Text Box 7"/>
          <p:cNvSpPr txBox="1">
            <a:spLocks noChangeArrowheads="1"/>
          </p:cNvSpPr>
          <p:nvPr/>
        </p:nvSpPr>
        <p:spPr bwMode="auto">
          <a:xfrm>
            <a:off x="228600" y="2887663"/>
            <a:ext cx="8610600" cy="366712"/>
          </a:xfrm>
          <a:prstGeom prst="rect">
            <a:avLst/>
          </a:prstGeom>
          <a:noFill/>
          <a:ln w="9525">
            <a:noFill/>
            <a:miter lim="800000"/>
            <a:headEnd/>
            <a:tailEnd/>
          </a:ln>
          <a:effectLst/>
        </p:spPr>
        <p:txBody>
          <a:bodyPr>
            <a:spAutoFit/>
          </a:bodyPr>
          <a:lstStyle/>
          <a:p>
            <a:pPr>
              <a:spcBef>
                <a:spcPct val="50000"/>
              </a:spcBef>
            </a:pPr>
            <a:endParaRPr lang="en-US"/>
          </a:p>
        </p:txBody>
      </p:sp>
      <p:sp>
        <p:nvSpPr>
          <p:cNvPr id="161801" name="Text Box 9"/>
          <p:cNvSpPr txBox="1">
            <a:spLocks noChangeArrowheads="1"/>
          </p:cNvSpPr>
          <p:nvPr/>
        </p:nvSpPr>
        <p:spPr bwMode="auto">
          <a:xfrm>
            <a:off x="0" y="3962400"/>
            <a:ext cx="9144000" cy="519113"/>
          </a:xfrm>
          <a:prstGeom prst="rect">
            <a:avLst/>
          </a:prstGeom>
          <a:noFill/>
          <a:ln w="9525">
            <a:noFill/>
            <a:miter lim="800000"/>
            <a:headEnd/>
            <a:tailEnd/>
          </a:ln>
          <a:effectLst/>
        </p:spPr>
        <p:txBody>
          <a:bodyPr>
            <a:spAutoFit/>
          </a:bodyPr>
          <a:lstStyle/>
          <a:p>
            <a:pPr>
              <a:spcBef>
                <a:spcPct val="50000"/>
              </a:spcBef>
            </a:pPr>
            <a:r>
              <a:rPr lang="en-US" sz="2800">
                <a:latin typeface=".VnTime" pitchFamily="34" charset="0"/>
              </a:rPr>
              <a:t>  </a:t>
            </a:r>
          </a:p>
        </p:txBody>
      </p:sp>
      <p:sp>
        <p:nvSpPr>
          <p:cNvPr id="161803" name="Rectangle 11"/>
          <p:cNvSpPr>
            <a:spLocks noChangeArrowheads="1"/>
          </p:cNvSpPr>
          <p:nvPr/>
        </p:nvSpPr>
        <p:spPr bwMode="auto">
          <a:xfrm>
            <a:off x="2643188" y="908050"/>
            <a:ext cx="4449762" cy="579438"/>
          </a:xfrm>
          <a:prstGeom prst="rect">
            <a:avLst/>
          </a:prstGeom>
          <a:noFill/>
          <a:ln w="9525">
            <a:noFill/>
            <a:miter lim="800000"/>
            <a:headEnd/>
            <a:tailEnd/>
          </a:ln>
          <a:effectLst/>
        </p:spPr>
        <p:txBody>
          <a:bodyPr>
            <a:spAutoFit/>
          </a:bodyPr>
          <a:lstStyle/>
          <a:p>
            <a:pPr algn="ctr"/>
            <a:r>
              <a:rPr lang="en-US" sz="3200" b="1">
                <a:solidFill>
                  <a:srgbClr val="0000CC"/>
                </a:solidFill>
                <a:latin typeface="Times New Roman" pitchFamily="18" charset="0"/>
              </a:rPr>
              <a:t>Ôn tập văn kể chuyện</a:t>
            </a:r>
          </a:p>
        </p:txBody>
      </p:sp>
      <p:graphicFrame>
        <p:nvGraphicFramePr>
          <p:cNvPr id="161861" name="Group 69"/>
          <p:cNvGraphicFramePr>
            <a:graphicFrameLocks noGrp="1"/>
          </p:cNvGraphicFramePr>
          <p:nvPr>
            <p:ph/>
          </p:nvPr>
        </p:nvGraphicFramePr>
        <p:xfrm>
          <a:off x="323850" y="2276475"/>
          <a:ext cx="8569325" cy="4267201"/>
        </p:xfrm>
        <a:graphic>
          <a:graphicData uri="http://schemas.openxmlformats.org/drawingml/2006/table">
            <a:tbl>
              <a:tblPr/>
              <a:tblGrid>
                <a:gridCol w="2776538"/>
                <a:gridCol w="5792787"/>
              </a:tblGrid>
              <a:tr h="1223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itchFamily="18" charset="0"/>
                        </a:rPr>
                        <a:t>a) Thế nào là kể chuyện?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8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itchFamily="18" charset="0"/>
                        </a:rPr>
                        <a:t>b) Tính cách của nhân vật được thể hiện qua những mặt nào?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28800" marR="0" lvl="4"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smtClean="0">
                        <a:ln>
                          <a:noFill/>
                        </a:ln>
                        <a:solidFill>
                          <a:srgbClr val="0000CC"/>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74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itchFamily="18" charset="0"/>
                        </a:rPr>
                        <a:t>c) Bài văn kể chuyện có cấu tạo như thế nào?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1844" name="Text Box 52"/>
          <p:cNvSpPr txBox="1">
            <a:spLocks noChangeArrowheads="1"/>
          </p:cNvSpPr>
          <p:nvPr/>
        </p:nvSpPr>
        <p:spPr bwMode="auto">
          <a:xfrm>
            <a:off x="3132138" y="2325688"/>
            <a:ext cx="5184775" cy="1463675"/>
          </a:xfrm>
          <a:prstGeom prst="rect">
            <a:avLst/>
          </a:prstGeom>
          <a:noFill/>
          <a:ln w="9525">
            <a:noFill/>
            <a:miter lim="800000"/>
            <a:headEnd/>
            <a:tailEnd/>
          </a:ln>
          <a:effectLst/>
        </p:spPr>
        <p:txBody>
          <a:bodyPr>
            <a:spAutoFit/>
          </a:bodyPr>
          <a:lstStyle/>
          <a:p>
            <a:pPr>
              <a:spcBef>
                <a:spcPct val="20000"/>
              </a:spcBef>
            </a:pPr>
            <a:r>
              <a:rPr lang="en-US" sz="2000">
                <a:solidFill>
                  <a:srgbClr val="0000CC"/>
                </a:solidFill>
                <a:latin typeface="Times New Roman" pitchFamily="18" charset="0"/>
                <a:sym typeface="Wingdings" pitchFamily="2" charset="2"/>
              </a:rPr>
              <a:t> Kể chuyện là kể lại một chuỗi sự việc có đầu, có cuối, liên quan đến một hay một số nhân vật. Mỗi câu chuyện nói lên một điều có ý nghĩa.</a:t>
            </a:r>
            <a:endParaRPr lang="en-US" sz="2000">
              <a:solidFill>
                <a:srgbClr val="0000CC"/>
              </a:solidFill>
              <a:latin typeface="Times New Roman" pitchFamily="18" charset="0"/>
            </a:endParaRPr>
          </a:p>
          <a:p>
            <a:pPr>
              <a:spcBef>
                <a:spcPct val="50000"/>
              </a:spcBef>
            </a:pPr>
            <a:endParaRPr lang="en-US" sz="2000">
              <a:solidFill>
                <a:srgbClr val="0000CC"/>
              </a:solidFill>
              <a:latin typeface="Times New Roman" pitchFamily="18" charset="0"/>
            </a:endParaRPr>
          </a:p>
        </p:txBody>
      </p:sp>
      <p:sp>
        <p:nvSpPr>
          <p:cNvPr id="161845" name="Text Box 53"/>
          <p:cNvSpPr txBox="1">
            <a:spLocks noChangeArrowheads="1"/>
          </p:cNvSpPr>
          <p:nvPr/>
        </p:nvSpPr>
        <p:spPr bwMode="auto">
          <a:xfrm>
            <a:off x="3132138" y="3549650"/>
            <a:ext cx="5543550" cy="1768475"/>
          </a:xfrm>
          <a:prstGeom prst="rect">
            <a:avLst/>
          </a:prstGeom>
          <a:noFill/>
          <a:ln w="9525">
            <a:noFill/>
            <a:miter lim="800000"/>
            <a:headEnd/>
            <a:tailEnd/>
          </a:ln>
          <a:effectLst/>
        </p:spPr>
        <p:txBody>
          <a:bodyPr>
            <a:spAutoFit/>
          </a:bodyPr>
          <a:lstStyle/>
          <a:p>
            <a:r>
              <a:rPr lang="en-US">
                <a:solidFill>
                  <a:srgbClr val="0000CC"/>
                </a:solidFill>
                <a:latin typeface="Times New Roman" pitchFamily="18" charset="0"/>
                <a:sym typeface="Wingdings" pitchFamily="2" charset="2"/>
              </a:rPr>
              <a:t> </a:t>
            </a:r>
            <a:r>
              <a:rPr lang="en-US" sz="2000">
                <a:solidFill>
                  <a:srgbClr val="0000CC"/>
                </a:solidFill>
                <a:latin typeface="Times New Roman" pitchFamily="18" charset="0"/>
                <a:sym typeface="Wingdings" pitchFamily="2" charset="2"/>
              </a:rPr>
              <a:t>Tính cách của nhân vật được thể hiện qua:</a:t>
            </a:r>
          </a:p>
          <a:p>
            <a:r>
              <a:rPr lang="en-US" sz="2000">
                <a:solidFill>
                  <a:srgbClr val="0000CC"/>
                </a:solidFill>
                <a:latin typeface="Times New Roman" pitchFamily="18" charset="0"/>
              </a:rPr>
              <a:t> - Hành động, lời nói, ý nghĩ của nhân vật.</a:t>
            </a:r>
          </a:p>
          <a:p>
            <a:r>
              <a:rPr lang="en-US" sz="2000">
                <a:solidFill>
                  <a:srgbClr val="0000CC"/>
                </a:solidFill>
                <a:latin typeface="Times New Roman" pitchFamily="18" charset="0"/>
              </a:rPr>
              <a:t> - Những đặc điểm ngoại hình tiêu biểu của nhân vật.</a:t>
            </a:r>
          </a:p>
          <a:p>
            <a:pPr>
              <a:spcBef>
                <a:spcPct val="50000"/>
              </a:spcBef>
            </a:pPr>
            <a:endParaRPr lang="en-US" sz="2000">
              <a:solidFill>
                <a:srgbClr val="0000CC"/>
              </a:solidFill>
              <a:latin typeface="Times New Roman" pitchFamily="18" charset="0"/>
            </a:endParaRPr>
          </a:p>
        </p:txBody>
      </p:sp>
      <p:sp>
        <p:nvSpPr>
          <p:cNvPr id="161847" name="Text Box 55"/>
          <p:cNvSpPr txBox="1">
            <a:spLocks noChangeArrowheads="1"/>
          </p:cNvSpPr>
          <p:nvPr/>
        </p:nvSpPr>
        <p:spPr bwMode="auto">
          <a:xfrm>
            <a:off x="3203575" y="4900613"/>
            <a:ext cx="5329238" cy="1768475"/>
          </a:xfrm>
          <a:prstGeom prst="rect">
            <a:avLst/>
          </a:prstGeom>
          <a:noFill/>
          <a:ln w="9525">
            <a:noFill/>
            <a:miter lim="800000"/>
            <a:headEnd/>
            <a:tailEnd/>
          </a:ln>
          <a:effectLst/>
        </p:spPr>
        <p:txBody>
          <a:bodyPr>
            <a:spAutoFit/>
          </a:bodyPr>
          <a:lstStyle/>
          <a:p>
            <a:r>
              <a:rPr lang="en-US" sz="2000">
                <a:solidFill>
                  <a:srgbClr val="0000CC"/>
                </a:solidFill>
                <a:latin typeface="Times New Roman" pitchFamily="18" charset="0"/>
                <a:sym typeface="Wingdings" pitchFamily="2" charset="2"/>
              </a:rPr>
              <a:t>Bài văn kể chuyện có cấu tạo 3 phần:</a:t>
            </a:r>
          </a:p>
          <a:p>
            <a:endParaRPr lang="en-US" sz="2000">
              <a:solidFill>
                <a:srgbClr val="0000CC"/>
              </a:solidFill>
              <a:latin typeface="Times New Roman" pitchFamily="18" charset="0"/>
            </a:endParaRPr>
          </a:p>
          <a:p>
            <a:endParaRPr lang="en-US" sz="2000">
              <a:latin typeface="Times New Roman" pitchFamily="18" charset="0"/>
            </a:endParaRPr>
          </a:p>
          <a:p>
            <a:endParaRPr lang="en-US" sz="2000">
              <a:latin typeface="Times New Roman" pitchFamily="18" charset="0"/>
            </a:endParaRPr>
          </a:p>
          <a:p>
            <a:pPr>
              <a:spcBef>
                <a:spcPct val="50000"/>
              </a:spcBef>
            </a:pPr>
            <a:endParaRPr lang="en-US" sz="2000">
              <a:latin typeface="Times New Roman" pitchFamily="18" charset="0"/>
            </a:endParaRPr>
          </a:p>
        </p:txBody>
      </p:sp>
      <p:sp>
        <p:nvSpPr>
          <p:cNvPr id="161848" name="Text Box 56"/>
          <p:cNvSpPr txBox="1">
            <a:spLocks noChangeArrowheads="1"/>
          </p:cNvSpPr>
          <p:nvPr/>
        </p:nvSpPr>
        <p:spPr bwMode="auto">
          <a:xfrm>
            <a:off x="3017838" y="5264150"/>
            <a:ext cx="1727200" cy="396875"/>
          </a:xfrm>
          <a:prstGeom prst="rect">
            <a:avLst/>
          </a:prstGeom>
          <a:noFill/>
          <a:ln w="9525">
            <a:noFill/>
            <a:miter lim="800000"/>
            <a:headEnd/>
            <a:tailEnd/>
          </a:ln>
          <a:effectLst/>
        </p:spPr>
        <p:txBody>
          <a:bodyPr>
            <a:spAutoFit/>
          </a:bodyPr>
          <a:lstStyle/>
          <a:p>
            <a:pPr>
              <a:spcBef>
                <a:spcPct val="50000"/>
              </a:spcBef>
            </a:pPr>
            <a:r>
              <a:rPr lang="en-US" sz="2000">
                <a:solidFill>
                  <a:srgbClr val="0000CC"/>
                </a:solidFill>
                <a:latin typeface="Times New Roman" pitchFamily="18" charset="0"/>
              </a:rPr>
              <a:t>1. Mở đầu:</a:t>
            </a:r>
            <a:r>
              <a:rPr lang="en-US" sz="2000"/>
              <a:t> </a:t>
            </a:r>
          </a:p>
        </p:txBody>
      </p:sp>
      <p:sp>
        <p:nvSpPr>
          <p:cNvPr id="161849" name="Text Box 57"/>
          <p:cNvSpPr txBox="1">
            <a:spLocks noChangeArrowheads="1"/>
          </p:cNvSpPr>
          <p:nvPr/>
        </p:nvSpPr>
        <p:spPr bwMode="auto">
          <a:xfrm>
            <a:off x="4140200" y="5238750"/>
            <a:ext cx="4464050" cy="396875"/>
          </a:xfrm>
          <a:prstGeom prst="rect">
            <a:avLst/>
          </a:prstGeom>
          <a:noFill/>
          <a:ln w="9525">
            <a:noFill/>
            <a:miter lim="800000"/>
            <a:headEnd/>
            <a:tailEnd/>
          </a:ln>
          <a:effectLst/>
        </p:spPr>
        <p:txBody>
          <a:bodyPr>
            <a:spAutoFit/>
          </a:bodyPr>
          <a:lstStyle/>
          <a:p>
            <a:pPr>
              <a:spcBef>
                <a:spcPct val="50000"/>
              </a:spcBef>
            </a:pPr>
            <a:r>
              <a:rPr lang="en-US" sz="2000"/>
              <a:t> </a:t>
            </a:r>
            <a:endParaRPr lang="en-US" sz="2000">
              <a:latin typeface="Times New Roman" pitchFamily="18" charset="0"/>
            </a:endParaRPr>
          </a:p>
        </p:txBody>
      </p:sp>
      <p:sp>
        <p:nvSpPr>
          <p:cNvPr id="161850" name="Text Box 58"/>
          <p:cNvSpPr txBox="1">
            <a:spLocks noChangeArrowheads="1"/>
          </p:cNvSpPr>
          <p:nvPr/>
        </p:nvSpPr>
        <p:spPr bwMode="auto">
          <a:xfrm>
            <a:off x="3030538" y="5624513"/>
            <a:ext cx="2376487" cy="396875"/>
          </a:xfrm>
          <a:prstGeom prst="rect">
            <a:avLst/>
          </a:prstGeom>
          <a:noFill/>
          <a:ln w="9525">
            <a:noFill/>
            <a:miter lim="800000"/>
            <a:headEnd/>
            <a:tailEnd/>
          </a:ln>
          <a:effectLst/>
        </p:spPr>
        <p:txBody>
          <a:bodyPr>
            <a:spAutoFit/>
          </a:bodyPr>
          <a:lstStyle/>
          <a:p>
            <a:pPr>
              <a:spcBef>
                <a:spcPct val="50000"/>
              </a:spcBef>
            </a:pPr>
            <a:r>
              <a:rPr lang="en-US" sz="2000">
                <a:solidFill>
                  <a:srgbClr val="0000CC"/>
                </a:solidFill>
              </a:rPr>
              <a:t>2</a:t>
            </a:r>
            <a:r>
              <a:rPr lang="en-US" sz="2000">
                <a:solidFill>
                  <a:srgbClr val="0000CC"/>
                </a:solidFill>
                <a:latin typeface="Times New Roman" pitchFamily="18" charset="0"/>
              </a:rPr>
              <a:t>. Diễn biến:</a:t>
            </a:r>
            <a:r>
              <a:rPr lang="en-US" sz="2000"/>
              <a:t> </a:t>
            </a:r>
          </a:p>
        </p:txBody>
      </p:sp>
      <p:sp>
        <p:nvSpPr>
          <p:cNvPr id="161851" name="Text Box 59"/>
          <p:cNvSpPr txBox="1">
            <a:spLocks noChangeArrowheads="1"/>
          </p:cNvSpPr>
          <p:nvPr/>
        </p:nvSpPr>
        <p:spPr bwMode="auto">
          <a:xfrm>
            <a:off x="4441825" y="5599113"/>
            <a:ext cx="1871663" cy="854075"/>
          </a:xfrm>
          <a:prstGeom prst="rect">
            <a:avLst/>
          </a:prstGeom>
          <a:noFill/>
          <a:ln w="9525">
            <a:noFill/>
            <a:miter lim="800000"/>
            <a:headEnd/>
            <a:tailEnd/>
          </a:ln>
          <a:effectLst/>
        </p:spPr>
        <p:txBody>
          <a:bodyPr>
            <a:spAutoFit/>
          </a:bodyPr>
          <a:lstStyle/>
          <a:p>
            <a:endParaRPr lang="en-US" sz="2000">
              <a:solidFill>
                <a:srgbClr val="0000CC"/>
              </a:solidFill>
              <a:latin typeface="Times New Roman" pitchFamily="18" charset="0"/>
            </a:endParaRPr>
          </a:p>
          <a:p>
            <a:pPr>
              <a:spcBef>
                <a:spcPct val="50000"/>
              </a:spcBef>
            </a:pPr>
            <a:endParaRPr lang="en-US" sz="2000"/>
          </a:p>
        </p:txBody>
      </p:sp>
      <p:sp>
        <p:nvSpPr>
          <p:cNvPr id="161852" name="Text Box 60"/>
          <p:cNvSpPr txBox="1">
            <a:spLocks noChangeArrowheads="1"/>
          </p:cNvSpPr>
          <p:nvPr/>
        </p:nvSpPr>
        <p:spPr bwMode="auto">
          <a:xfrm>
            <a:off x="3030538" y="5984875"/>
            <a:ext cx="1943100" cy="396875"/>
          </a:xfrm>
          <a:prstGeom prst="rect">
            <a:avLst/>
          </a:prstGeom>
          <a:noFill/>
          <a:ln w="9525">
            <a:noFill/>
            <a:miter lim="800000"/>
            <a:headEnd/>
            <a:tailEnd/>
          </a:ln>
          <a:effectLst/>
        </p:spPr>
        <p:txBody>
          <a:bodyPr>
            <a:spAutoFit/>
          </a:bodyPr>
          <a:lstStyle/>
          <a:p>
            <a:pPr>
              <a:spcBef>
                <a:spcPct val="50000"/>
              </a:spcBef>
            </a:pPr>
            <a:r>
              <a:rPr lang="en-US" sz="2000">
                <a:solidFill>
                  <a:srgbClr val="0000CC"/>
                </a:solidFill>
                <a:latin typeface="Times New Roman" pitchFamily="18" charset="0"/>
              </a:rPr>
              <a:t>3. Kết thúc:</a:t>
            </a:r>
            <a:r>
              <a:rPr lang="en-US" sz="2000"/>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1797"/>
                                        </p:tgtEl>
                                        <p:attrNameLst>
                                          <p:attrName>style.visibility</p:attrName>
                                        </p:attrNameLst>
                                      </p:cBhvr>
                                      <p:to>
                                        <p:strVal val="visible"/>
                                      </p:to>
                                    </p:set>
                                    <p:animEffect transition="in" filter="box(in)">
                                      <p:cBhvr>
                                        <p:cTn id="7" dur="500"/>
                                        <p:tgtEl>
                                          <p:spTgt spid="16179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1861"/>
                                        </p:tgtEl>
                                        <p:attrNameLst>
                                          <p:attrName>style.visibility</p:attrName>
                                        </p:attrNameLst>
                                      </p:cBhvr>
                                      <p:to>
                                        <p:strVal val="visible"/>
                                      </p:to>
                                    </p:set>
                                    <p:animEffect transition="in" filter="box(in)">
                                      <p:cBhvr>
                                        <p:cTn id="12" dur="500"/>
                                        <p:tgtEl>
                                          <p:spTgt spid="16186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1844"/>
                                        </p:tgtEl>
                                        <p:attrNameLst>
                                          <p:attrName>style.visibility</p:attrName>
                                        </p:attrNameLst>
                                      </p:cBhvr>
                                      <p:to>
                                        <p:strVal val="visible"/>
                                      </p:to>
                                    </p:set>
                                    <p:animEffect transition="in" filter="checkerboard(across)">
                                      <p:cBhvr>
                                        <p:cTn id="17" dur="500"/>
                                        <p:tgtEl>
                                          <p:spTgt spid="16184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1845"/>
                                        </p:tgtEl>
                                        <p:attrNameLst>
                                          <p:attrName>style.visibility</p:attrName>
                                        </p:attrNameLst>
                                      </p:cBhvr>
                                      <p:to>
                                        <p:strVal val="visible"/>
                                      </p:to>
                                    </p:set>
                                    <p:animEffect transition="in" filter="box(in)">
                                      <p:cBhvr>
                                        <p:cTn id="22" dur="500"/>
                                        <p:tgtEl>
                                          <p:spTgt spid="16184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1847"/>
                                        </p:tgtEl>
                                        <p:attrNameLst>
                                          <p:attrName>style.visibility</p:attrName>
                                        </p:attrNameLst>
                                      </p:cBhvr>
                                      <p:to>
                                        <p:strVal val="visible"/>
                                      </p:to>
                                    </p:set>
                                    <p:animEffect transition="in" filter="box(in)">
                                      <p:cBhvr>
                                        <p:cTn id="27" dur="500"/>
                                        <p:tgtEl>
                                          <p:spTgt spid="16184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61848"/>
                                        </p:tgtEl>
                                        <p:attrNameLst>
                                          <p:attrName>style.visibility</p:attrName>
                                        </p:attrNameLst>
                                      </p:cBhvr>
                                      <p:to>
                                        <p:strVal val="visible"/>
                                      </p:to>
                                    </p:set>
                                    <p:animEffect transition="in" filter="box(in)">
                                      <p:cBhvr>
                                        <p:cTn id="32" dur="500"/>
                                        <p:tgtEl>
                                          <p:spTgt spid="161848"/>
                                        </p:tgtEl>
                                      </p:cBhvr>
                                    </p:animEffect>
                                  </p:childTnLst>
                                </p:cTn>
                              </p:par>
                            </p:childTnLst>
                          </p:cTn>
                        </p:par>
                        <p:par>
                          <p:cTn id="33" fill="hold">
                            <p:stCondLst>
                              <p:cond delay="500"/>
                            </p:stCondLst>
                            <p:childTnLst>
                              <p:par>
                                <p:cTn id="34" presetID="4" presetClass="entr" presetSubtype="16" fill="hold" grpId="0" nodeType="afterEffect">
                                  <p:stCondLst>
                                    <p:cond delay="0"/>
                                  </p:stCondLst>
                                  <p:childTnLst>
                                    <p:set>
                                      <p:cBhvr>
                                        <p:cTn id="35" dur="1" fill="hold">
                                          <p:stCondLst>
                                            <p:cond delay="0"/>
                                          </p:stCondLst>
                                        </p:cTn>
                                        <p:tgtEl>
                                          <p:spTgt spid="161850"/>
                                        </p:tgtEl>
                                        <p:attrNameLst>
                                          <p:attrName>style.visibility</p:attrName>
                                        </p:attrNameLst>
                                      </p:cBhvr>
                                      <p:to>
                                        <p:strVal val="visible"/>
                                      </p:to>
                                    </p:set>
                                    <p:animEffect transition="in" filter="box(in)">
                                      <p:cBhvr>
                                        <p:cTn id="36" dur="500"/>
                                        <p:tgtEl>
                                          <p:spTgt spid="161850"/>
                                        </p:tgtEl>
                                      </p:cBhvr>
                                    </p:animEffect>
                                  </p:childTnLst>
                                </p:cTn>
                              </p:par>
                            </p:childTnLst>
                          </p:cTn>
                        </p:par>
                        <p:par>
                          <p:cTn id="37" fill="hold">
                            <p:stCondLst>
                              <p:cond delay="1000"/>
                            </p:stCondLst>
                            <p:childTnLst>
                              <p:par>
                                <p:cTn id="38" presetID="4" presetClass="entr" presetSubtype="16" fill="hold" grpId="0" nodeType="afterEffect">
                                  <p:stCondLst>
                                    <p:cond delay="0"/>
                                  </p:stCondLst>
                                  <p:childTnLst>
                                    <p:set>
                                      <p:cBhvr>
                                        <p:cTn id="39" dur="1" fill="hold">
                                          <p:stCondLst>
                                            <p:cond delay="0"/>
                                          </p:stCondLst>
                                        </p:cTn>
                                        <p:tgtEl>
                                          <p:spTgt spid="161852"/>
                                        </p:tgtEl>
                                        <p:attrNameLst>
                                          <p:attrName>style.visibility</p:attrName>
                                        </p:attrNameLst>
                                      </p:cBhvr>
                                      <p:to>
                                        <p:strVal val="visible"/>
                                      </p:to>
                                    </p:set>
                                    <p:animEffect transition="in" filter="box(in)">
                                      <p:cBhvr>
                                        <p:cTn id="40" dur="500"/>
                                        <p:tgtEl>
                                          <p:spTgt spid="161852"/>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61849"/>
                                        </p:tgtEl>
                                        <p:attrNameLst>
                                          <p:attrName>style.visibility</p:attrName>
                                        </p:attrNameLst>
                                      </p:cBhvr>
                                      <p:to>
                                        <p:strVal val="visible"/>
                                      </p:to>
                                    </p:set>
                                    <p:animEffect transition="in" filter="box(in)">
                                      <p:cBhvr>
                                        <p:cTn id="45" dur="500"/>
                                        <p:tgtEl>
                                          <p:spTgt spid="161849"/>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nodePh="1">
                                  <p:stCondLst>
                                    <p:cond delay="0"/>
                                  </p:stCondLst>
                                  <p:endCondLst>
                                    <p:cond evt="begin" delay="0">
                                      <p:tn val="48"/>
                                    </p:cond>
                                  </p:endCondLst>
                                  <p:childTnLst>
                                    <p:set>
                                      <p:cBhvr>
                                        <p:cTn id="49" dur="1" fill="hold">
                                          <p:stCondLst>
                                            <p:cond delay="0"/>
                                          </p:stCondLst>
                                        </p:cTn>
                                        <p:tgtEl>
                                          <p:spTgt spid="161851"/>
                                        </p:tgtEl>
                                        <p:attrNameLst>
                                          <p:attrName>style.visibility</p:attrName>
                                        </p:attrNameLst>
                                      </p:cBhvr>
                                      <p:to>
                                        <p:strVal val="visible"/>
                                      </p:to>
                                    </p:set>
                                    <p:animEffect transition="in" filter="box(in)">
                                      <p:cBhvr>
                                        <p:cTn id="50" dur="500"/>
                                        <p:tgtEl>
                                          <p:spTgt spid="161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7" grpId="0" autoUpdateAnimBg="0"/>
      <p:bldP spid="161844" grpId="0" autoUpdateAnimBg="0"/>
      <p:bldP spid="161845" grpId="0" autoUpdateAnimBg="0"/>
      <p:bldP spid="161847" grpId="0" autoUpdateAnimBg="0"/>
      <p:bldP spid="161848" grpId="0" autoUpdateAnimBg="0"/>
      <p:bldP spid="161849" grpId="0" autoUpdateAnimBg="0"/>
      <p:bldP spid="161850" grpId="0" autoUpdateAnimBg="0"/>
      <p:bldP spid="161851" grpId="0" autoUpdateAnimBg="0"/>
      <p:bldP spid="16185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2732088" y="163513"/>
            <a:ext cx="4695825" cy="457200"/>
          </a:xfrm>
          <a:prstGeom prst="rect">
            <a:avLst/>
          </a:prstGeom>
          <a:noFill/>
          <a:ln w="9525">
            <a:noFill/>
            <a:miter lim="800000"/>
            <a:headEnd/>
            <a:tailEnd/>
          </a:ln>
          <a:effectLst/>
        </p:spPr>
        <p:txBody>
          <a:bodyPr wrap="none">
            <a:spAutoFit/>
          </a:bodyPr>
          <a:lstStyle/>
          <a:p>
            <a:pPr algn="ctr"/>
            <a:r>
              <a:rPr lang="en-US" sz="2400" b="1">
                <a:solidFill>
                  <a:srgbClr val="0000CC"/>
                </a:solidFill>
                <a:latin typeface="Times New Roman" pitchFamily="18" charset="0"/>
              </a:rPr>
              <a:t>Thứ hai ngày 15 tháng 7 năm 2013</a:t>
            </a:r>
          </a:p>
        </p:txBody>
      </p:sp>
      <p:sp>
        <p:nvSpPr>
          <p:cNvPr id="160771" name="Rectangle 3"/>
          <p:cNvSpPr>
            <a:spLocks noChangeArrowheads="1"/>
          </p:cNvSpPr>
          <p:nvPr/>
        </p:nvSpPr>
        <p:spPr bwMode="auto">
          <a:xfrm>
            <a:off x="3832225" y="612775"/>
            <a:ext cx="1827213" cy="457200"/>
          </a:xfrm>
          <a:prstGeom prst="rect">
            <a:avLst/>
          </a:prstGeom>
          <a:noFill/>
          <a:ln w="9525">
            <a:noFill/>
            <a:miter lim="800000"/>
            <a:headEnd/>
            <a:tailEnd/>
          </a:ln>
          <a:effectLst/>
        </p:spPr>
        <p:txBody>
          <a:bodyPr wrap="none">
            <a:spAutoFit/>
          </a:bodyPr>
          <a:lstStyle/>
          <a:p>
            <a:pPr algn="ctr"/>
            <a:r>
              <a:rPr lang="en-US" sz="2400" b="1">
                <a:solidFill>
                  <a:srgbClr val="0000CC"/>
                </a:solidFill>
                <a:latin typeface="Times New Roman" pitchFamily="18" charset="0"/>
              </a:rPr>
              <a:t>Tập làm văn</a:t>
            </a:r>
          </a:p>
        </p:txBody>
      </p:sp>
      <p:sp>
        <p:nvSpPr>
          <p:cNvPr id="160772" name="Rectangle 4"/>
          <p:cNvSpPr>
            <a:spLocks noChangeArrowheads="1"/>
          </p:cNvSpPr>
          <p:nvPr/>
        </p:nvSpPr>
        <p:spPr bwMode="auto">
          <a:xfrm>
            <a:off x="2667000" y="977900"/>
            <a:ext cx="4830763" cy="579438"/>
          </a:xfrm>
          <a:prstGeom prst="rect">
            <a:avLst/>
          </a:prstGeom>
          <a:noFill/>
          <a:ln w="9525">
            <a:noFill/>
            <a:miter lim="800000"/>
            <a:headEnd/>
            <a:tailEnd/>
          </a:ln>
          <a:effectLst/>
        </p:spPr>
        <p:txBody>
          <a:bodyPr>
            <a:spAutoFit/>
          </a:bodyPr>
          <a:lstStyle/>
          <a:p>
            <a:pPr algn="ctr"/>
            <a:r>
              <a:rPr lang="en-US" sz="3200" b="1">
                <a:solidFill>
                  <a:srgbClr val="0000CC"/>
                </a:solidFill>
                <a:latin typeface="Times New Roman" pitchFamily="18" charset="0"/>
              </a:rPr>
              <a:t>Ôn tập văn kể chuyện</a:t>
            </a:r>
          </a:p>
        </p:txBody>
      </p:sp>
      <p:sp>
        <p:nvSpPr>
          <p:cNvPr id="160774" name="Rectangle 6"/>
          <p:cNvSpPr>
            <a:spLocks noChangeArrowheads="1"/>
          </p:cNvSpPr>
          <p:nvPr/>
        </p:nvSpPr>
        <p:spPr bwMode="auto">
          <a:xfrm>
            <a:off x="0" y="1676400"/>
            <a:ext cx="9677400" cy="457200"/>
          </a:xfrm>
          <a:prstGeom prst="rect">
            <a:avLst/>
          </a:prstGeom>
          <a:noFill/>
          <a:ln w="9525">
            <a:noFill/>
            <a:miter lim="800000"/>
            <a:headEnd/>
            <a:tailEnd/>
          </a:ln>
          <a:effectLst/>
        </p:spPr>
        <p:txBody>
          <a:bodyPr>
            <a:spAutoFit/>
          </a:bodyPr>
          <a:lstStyle/>
          <a:p>
            <a:pPr>
              <a:spcBef>
                <a:spcPct val="50000"/>
              </a:spcBef>
            </a:pPr>
            <a:r>
              <a:rPr lang="en-US" sz="2400" b="1">
                <a:solidFill>
                  <a:srgbClr val="0000FF"/>
                </a:solidFill>
                <a:latin typeface=".VnTime" pitchFamily="34" charset="0"/>
              </a:rPr>
              <a:t> Bµi 1</a:t>
            </a:r>
            <a:r>
              <a:rPr lang="en-US" sz="2400">
                <a:solidFill>
                  <a:srgbClr val="0000FF"/>
                </a:solidFill>
                <a:latin typeface=".VnTime" pitchFamily="34" charset="0"/>
              </a:rPr>
              <a:t>: </a:t>
            </a:r>
            <a:r>
              <a:rPr lang="en-US" sz="2400" b="1">
                <a:solidFill>
                  <a:srgbClr val="0000FF"/>
                </a:solidFill>
                <a:latin typeface=".VnTime" pitchFamily="34" charset="0"/>
              </a:rPr>
              <a:t>Dùa vµo kiÕn thøc ®· häc ë líp 4, tr¶ lêi c¸c c©u hái sau:</a:t>
            </a:r>
          </a:p>
        </p:txBody>
      </p:sp>
      <p:sp>
        <p:nvSpPr>
          <p:cNvPr id="160775" name="Rectangle 7"/>
          <p:cNvSpPr>
            <a:spLocks noChangeArrowheads="1"/>
          </p:cNvSpPr>
          <p:nvPr/>
        </p:nvSpPr>
        <p:spPr bwMode="auto">
          <a:xfrm>
            <a:off x="0" y="2057400"/>
            <a:ext cx="8915400" cy="884238"/>
          </a:xfrm>
          <a:prstGeom prst="rect">
            <a:avLst/>
          </a:prstGeom>
          <a:noFill/>
          <a:ln w="9525">
            <a:noFill/>
            <a:miter lim="800000"/>
            <a:headEnd/>
            <a:tailEnd/>
          </a:ln>
          <a:effectLst/>
        </p:spPr>
        <p:txBody>
          <a:bodyPr>
            <a:spAutoFit/>
          </a:bodyPr>
          <a:lstStyle/>
          <a:p>
            <a:pPr>
              <a:spcBef>
                <a:spcPct val="50000"/>
              </a:spcBef>
            </a:pPr>
            <a:r>
              <a:rPr lang="en-US" sz="2800" b="1">
                <a:latin typeface=".VnTime" pitchFamily="34" charset="0"/>
              </a:rPr>
              <a:t> </a:t>
            </a:r>
            <a:r>
              <a:rPr lang="en-US" sz="2400" b="1">
                <a:solidFill>
                  <a:srgbClr val="0000FF"/>
                </a:solidFill>
                <a:latin typeface="Times New Roman" pitchFamily="18" charset="0"/>
              </a:rPr>
              <a:t>Bài 2: Đọc câu chuyện: Ai giỏi nhất ? và trả lời câu hỏi bằng cách chọn ý trả lời đúng nhất:</a:t>
            </a:r>
          </a:p>
        </p:txBody>
      </p:sp>
      <p:sp>
        <p:nvSpPr>
          <p:cNvPr id="160776" name="Rectangle 8"/>
          <p:cNvSpPr>
            <a:spLocks noChangeArrowheads="1"/>
          </p:cNvSpPr>
          <p:nvPr/>
        </p:nvSpPr>
        <p:spPr bwMode="auto">
          <a:xfrm>
            <a:off x="457200" y="3429000"/>
            <a:ext cx="8686800" cy="488950"/>
          </a:xfrm>
          <a:prstGeom prst="rect">
            <a:avLst/>
          </a:prstGeom>
          <a:noFill/>
          <a:ln w="9525">
            <a:noFill/>
            <a:miter lim="800000"/>
            <a:headEnd/>
            <a:tailEnd/>
          </a:ln>
          <a:effectLst/>
        </p:spPr>
        <p:txBody>
          <a:bodyPr>
            <a:spAutoFit/>
          </a:bodyPr>
          <a:lstStyle/>
          <a:p>
            <a:pPr>
              <a:spcBef>
                <a:spcPct val="50000"/>
              </a:spcBef>
            </a:pPr>
            <a:r>
              <a:rPr lang="en-US" sz="2600">
                <a:solidFill>
                  <a:srgbClr val="FF3300"/>
                </a:solidFill>
                <a:latin typeface=".VnTime" pitchFamily="34" charset="0"/>
              </a:rPr>
              <a:t> </a:t>
            </a:r>
            <a:endParaRPr lang="en-US" sz="2400">
              <a:solidFill>
                <a:srgbClr val="0000FF"/>
              </a:solidFill>
              <a:latin typeface=".VnTime" pitchFamily="34" charset="0"/>
            </a:endParaRPr>
          </a:p>
        </p:txBody>
      </p:sp>
      <p:sp>
        <p:nvSpPr>
          <p:cNvPr id="160777" name="Oval 9"/>
          <p:cNvSpPr>
            <a:spLocks noChangeArrowheads="1"/>
          </p:cNvSpPr>
          <p:nvPr/>
        </p:nvSpPr>
        <p:spPr bwMode="auto">
          <a:xfrm>
            <a:off x="5638800" y="3505200"/>
            <a:ext cx="457200" cy="457200"/>
          </a:xfrm>
          <a:prstGeom prst="ellipse">
            <a:avLst/>
          </a:prstGeom>
          <a:noFill/>
          <a:ln w="9525">
            <a:solidFill>
              <a:srgbClr val="FF0000"/>
            </a:solidFill>
            <a:round/>
            <a:headEnd/>
            <a:tailEnd/>
          </a:ln>
          <a:effectLst/>
        </p:spPr>
        <p:txBody>
          <a:bodyPr wrap="none" anchor="ctr"/>
          <a:lstStyle/>
          <a:p>
            <a:pPr algn="ctr"/>
            <a:endParaRPr lang="en-US" sz="2600">
              <a:latin typeface=".VnTime" pitchFamily="34" charset="0"/>
            </a:endParaRPr>
          </a:p>
        </p:txBody>
      </p:sp>
      <p:sp>
        <p:nvSpPr>
          <p:cNvPr id="160778" name="Rectangle 10"/>
          <p:cNvSpPr>
            <a:spLocks noChangeArrowheads="1"/>
          </p:cNvSpPr>
          <p:nvPr/>
        </p:nvSpPr>
        <p:spPr bwMode="auto">
          <a:xfrm>
            <a:off x="304800" y="5207000"/>
            <a:ext cx="260350" cy="457200"/>
          </a:xfrm>
          <a:prstGeom prst="rect">
            <a:avLst/>
          </a:prstGeom>
          <a:noFill/>
          <a:ln w="9525">
            <a:noFill/>
            <a:miter lim="800000"/>
            <a:headEnd/>
            <a:tailEnd/>
          </a:ln>
          <a:effectLst/>
        </p:spPr>
        <p:txBody>
          <a:bodyPr wrap="none">
            <a:spAutoFit/>
          </a:bodyPr>
          <a:lstStyle/>
          <a:p>
            <a:pPr>
              <a:spcBef>
                <a:spcPct val="50000"/>
              </a:spcBef>
            </a:pPr>
            <a:r>
              <a:rPr lang="en-US" sz="2400">
                <a:solidFill>
                  <a:srgbClr val="FF3300"/>
                </a:solidFill>
                <a:latin typeface=".VnTime" pitchFamily="34" charset="0"/>
              </a:rPr>
              <a:t> </a:t>
            </a:r>
            <a:endParaRPr lang="en-US" sz="2400">
              <a:solidFill>
                <a:srgbClr val="0000FF"/>
              </a:solidFill>
              <a:latin typeface=".VnTime" pitchFamily="34" charset="0"/>
            </a:endParaRPr>
          </a:p>
        </p:txBody>
      </p:sp>
      <p:sp>
        <p:nvSpPr>
          <p:cNvPr id="160779" name="Rectangle 11"/>
          <p:cNvSpPr>
            <a:spLocks noChangeArrowheads="1"/>
          </p:cNvSpPr>
          <p:nvPr/>
        </p:nvSpPr>
        <p:spPr bwMode="auto">
          <a:xfrm>
            <a:off x="381000" y="6197600"/>
            <a:ext cx="184150" cy="457200"/>
          </a:xfrm>
          <a:prstGeom prst="rect">
            <a:avLst/>
          </a:prstGeom>
          <a:noFill/>
          <a:ln w="9525">
            <a:noFill/>
            <a:miter lim="800000"/>
            <a:headEnd/>
            <a:tailEnd/>
          </a:ln>
          <a:effectLst/>
        </p:spPr>
        <p:txBody>
          <a:bodyPr wrap="none">
            <a:spAutoFit/>
          </a:bodyPr>
          <a:lstStyle/>
          <a:p>
            <a:pPr>
              <a:spcBef>
                <a:spcPct val="50000"/>
              </a:spcBef>
            </a:pPr>
            <a:endParaRPr lang="en-US" sz="2400">
              <a:solidFill>
                <a:srgbClr val="0000FF"/>
              </a:solidFill>
              <a:latin typeface=".VnTime" pitchFamily="34" charset="0"/>
            </a:endParaRPr>
          </a:p>
        </p:txBody>
      </p:sp>
      <p:sp>
        <p:nvSpPr>
          <p:cNvPr id="160780" name="Oval 12"/>
          <p:cNvSpPr>
            <a:spLocks noChangeArrowheads="1"/>
          </p:cNvSpPr>
          <p:nvPr/>
        </p:nvSpPr>
        <p:spPr bwMode="auto">
          <a:xfrm>
            <a:off x="5638800" y="4267200"/>
            <a:ext cx="457200" cy="457200"/>
          </a:xfrm>
          <a:prstGeom prst="ellipse">
            <a:avLst/>
          </a:prstGeom>
          <a:noFill/>
          <a:ln w="9525">
            <a:solidFill>
              <a:srgbClr val="FF0000"/>
            </a:solidFill>
            <a:round/>
            <a:headEnd/>
            <a:tailEnd/>
          </a:ln>
          <a:effectLst/>
        </p:spPr>
        <p:txBody>
          <a:bodyPr wrap="none" anchor="ctr"/>
          <a:lstStyle/>
          <a:p>
            <a:pPr algn="ctr"/>
            <a:endParaRPr lang="en-US" sz="2600">
              <a:latin typeface=".VnTime" pitchFamily="34" charset="0"/>
            </a:endParaRPr>
          </a:p>
        </p:txBody>
      </p:sp>
      <p:sp>
        <p:nvSpPr>
          <p:cNvPr id="160781" name="Rectangle 13"/>
          <p:cNvSpPr>
            <a:spLocks noChangeArrowheads="1"/>
          </p:cNvSpPr>
          <p:nvPr/>
        </p:nvSpPr>
        <p:spPr bwMode="auto">
          <a:xfrm>
            <a:off x="381000" y="3124200"/>
            <a:ext cx="8763000" cy="3013075"/>
          </a:xfrm>
          <a:prstGeom prst="rect">
            <a:avLst/>
          </a:prstGeom>
          <a:noFill/>
          <a:ln w="9525">
            <a:noFill/>
            <a:miter lim="800000"/>
            <a:headEnd/>
            <a:tailEnd/>
          </a:ln>
          <a:effectLst/>
        </p:spPr>
        <p:txBody>
          <a:bodyPr>
            <a:spAutoFit/>
          </a:bodyPr>
          <a:lstStyle/>
          <a:p>
            <a:r>
              <a:rPr lang="en-US" sz="2400">
                <a:solidFill>
                  <a:srgbClr val="0000FF"/>
                </a:solidFill>
                <a:latin typeface=".VnTime" pitchFamily="34" charset="0"/>
              </a:rPr>
              <a:t>  1. C©u chuyÖn trªn cã mÊy nh©n vËt?  </a:t>
            </a:r>
          </a:p>
          <a:p>
            <a:r>
              <a:rPr lang="en-US" sz="2400">
                <a:solidFill>
                  <a:srgbClr val="0000FF"/>
                </a:solidFill>
                <a:latin typeface=".VnTime" pitchFamily="34" charset="0"/>
              </a:rPr>
              <a:t>      a) Hai                      b)Ba                         c) Bèn</a:t>
            </a:r>
          </a:p>
          <a:p>
            <a:r>
              <a:rPr lang="en-US" sz="2400">
                <a:solidFill>
                  <a:srgbClr val="0000FF"/>
                </a:solidFill>
                <a:latin typeface=".VnTime" pitchFamily="34" charset="0"/>
              </a:rPr>
              <a:t>  2. TÝnh c¸ch </a:t>
            </a:r>
            <a:r>
              <a:rPr lang="en-US" sz="2400">
                <a:solidFill>
                  <a:srgbClr val="0000FF"/>
                </a:solidFill>
                <a:latin typeface="Times New Roman" pitchFamily="18" charset="0"/>
              </a:rPr>
              <a:t>của các</a:t>
            </a:r>
            <a:r>
              <a:rPr lang="en-US" sz="2400">
                <a:solidFill>
                  <a:srgbClr val="0000FF"/>
                </a:solidFill>
                <a:latin typeface=".VnTime" pitchFamily="34" charset="0"/>
              </a:rPr>
              <a:t> nh©n vËt ®­îc thÓ hiÖn qua nh÷ng mÆt nµo?</a:t>
            </a:r>
          </a:p>
          <a:p>
            <a:r>
              <a:rPr lang="en-US" sz="2400">
                <a:solidFill>
                  <a:srgbClr val="0000FF"/>
                </a:solidFill>
                <a:latin typeface=".VnTime" pitchFamily="34" charset="0"/>
              </a:rPr>
              <a:t>      a) Lêi nãi                b) Hµnh ®éng          c) C¶ lêi nãi vµ hµnh ®éng</a:t>
            </a:r>
          </a:p>
          <a:p>
            <a:r>
              <a:rPr lang="en-US" sz="2400">
                <a:solidFill>
                  <a:srgbClr val="0000FF"/>
                </a:solidFill>
                <a:latin typeface=".VnTime" pitchFamily="34" charset="0"/>
              </a:rPr>
              <a:t>  3. </a:t>
            </a:r>
            <a:r>
              <a:rPr lang="en-US" sz="2400">
                <a:solidFill>
                  <a:srgbClr val="0000FF"/>
                </a:solidFill>
                <a:latin typeface=".VnTimeH" pitchFamily="34" charset="0"/>
              </a:rPr>
              <a:t>ý</a:t>
            </a:r>
            <a:r>
              <a:rPr lang="en-US" sz="2400">
                <a:solidFill>
                  <a:srgbClr val="0000FF"/>
                </a:solidFill>
                <a:latin typeface=".VnTime" pitchFamily="34" charset="0"/>
              </a:rPr>
              <a:t> nghÜa </a:t>
            </a:r>
            <a:r>
              <a:rPr lang="en-US" sz="2400">
                <a:solidFill>
                  <a:srgbClr val="0000FF"/>
                </a:solidFill>
                <a:latin typeface="Times New Roman" pitchFamily="18" charset="0"/>
              </a:rPr>
              <a:t>của</a:t>
            </a:r>
            <a:r>
              <a:rPr lang="en-US" sz="2400">
                <a:solidFill>
                  <a:srgbClr val="0000FF"/>
                </a:solidFill>
                <a:latin typeface=".VnTime" pitchFamily="34" charset="0"/>
              </a:rPr>
              <a:t> c©u chuyÖn trªn lµ g×?</a:t>
            </a:r>
          </a:p>
          <a:p>
            <a:r>
              <a:rPr lang="en-US" sz="2400">
                <a:solidFill>
                  <a:srgbClr val="0000FF"/>
                </a:solidFill>
                <a:latin typeface=".VnTime" pitchFamily="34" charset="0"/>
              </a:rPr>
              <a:t>      a) Khen ngîi Sãc th«ng minh vµ cã tµi trång c©y,gieo h¹t.</a:t>
            </a:r>
          </a:p>
          <a:p>
            <a:r>
              <a:rPr lang="en-US" sz="2400">
                <a:solidFill>
                  <a:srgbClr val="0000FF"/>
                </a:solidFill>
                <a:latin typeface=".VnTime" pitchFamily="34" charset="0"/>
              </a:rPr>
              <a:t>      b) Khuyªn ng­êi ta tiÕt kiÖm.</a:t>
            </a:r>
          </a:p>
          <a:p>
            <a:r>
              <a:rPr lang="en-US" sz="2400">
                <a:solidFill>
                  <a:srgbClr val="0000FF"/>
                </a:solidFill>
                <a:latin typeface=".VnTime" pitchFamily="34" charset="0"/>
              </a:rPr>
              <a:t>      c) Khuyªn ng­êi ta biÕt lo xa vµ ch¨m chØ lµm viÖc.</a:t>
            </a:r>
          </a:p>
        </p:txBody>
      </p:sp>
      <p:sp>
        <p:nvSpPr>
          <p:cNvPr id="160782" name="Rectangle 14"/>
          <p:cNvSpPr>
            <a:spLocks noChangeArrowheads="1"/>
          </p:cNvSpPr>
          <p:nvPr/>
        </p:nvSpPr>
        <p:spPr bwMode="auto">
          <a:xfrm>
            <a:off x="457200" y="5359400"/>
            <a:ext cx="260350" cy="457200"/>
          </a:xfrm>
          <a:prstGeom prst="rect">
            <a:avLst/>
          </a:prstGeom>
          <a:noFill/>
          <a:ln w="9525">
            <a:noFill/>
            <a:miter lim="800000"/>
            <a:headEnd/>
            <a:tailEnd/>
          </a:ln>
          <a:effectLst/>
        </p:spPr>
        <p:txBody>
          <a:bodyPr wrap="none">
            <a:spAutoFit/>
          </a:bodyPr>
          <a:lstStyle/>
          <a:p>
            <a:pPr>
              <a:spcBef>
                <a:spcPct val="50000"/>
              </a:spcBef>
            </a:pPr>
            <a:r>
              <a:rPr lang="en-US" sz="2400">
                <a:solidFill>
                  <a:srgbClr val="FF3300"/>
                </a:solidFill>
                <a:latin typeface=".VnTime" pitchFamily="34" charset="0"/>
              </a:rPr>
              <a:t> </a:t>
            </a:r>
            <a:endParaRPr lang="en-US" sz="2400">
              <a:solidFill>
                <a:srgbClr val="0000FF"/>
              </a:solidFill>
              <a:latin typeface=".VnTime" pitchFamily="34" charset="0"/>
            </a:endParaRPr>
          </a:p>
        </p:txBody>
      </p:sp>
      <p:sp>
        <p:nvSpPr>
          <p:cNvPr id="160783" name="Oval 15"/>
          <p:cNvSpPr>
            <a:spLocks noChangeArrowheads="1"/>
          </p:cNvSpPr>
          <p:nvPr/>
        </p:nvSpPr>
        <p:spPr bwMode="auto">
          <a:xfrm>
            <a:off x="755650" y="5734050"/>
            <a:ext cx="457200" cy="457200"/>
          </a:xfrm>
          <a:prstGeom prst="ellipse">
            <a:avLst/>
          </a:prstGeom>
          <a:noFill/>
          <a:ln w="9525">
            <a:solidFill>
              <a:srgbClr val="FF0000"/>
            </a:solidFill>
            <a:round/>
            <a:headEnd/>
            <a:tailEnd/>
          </a:ln>
          <a:effectLst/>
        </p:spPr>
        <p:txBody>
          <a:bodyPr wrap="none" anchor="ctr"/>
          <a:lstStyle/>
          <a:p>
            <a:pPr algn="ctr"/>
            <a:endParaRPr lang="en-US" sz="2600">
              <a:latin typeface=".VnTime"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60775"/>
                                        </p:tgtEl>
                                        <p:attrNameLst>
                                          <p:attrName>style.visibility</p:attrName>
                                        </p:attrNameLst>
                                      </p:cBhvr>
                                      <p:to>
                                        <p:strVal val="visible"/>
                                      </p:to>
                                    </p:set>
                                    <p:animEffect transition="in" filter="wheel(4)">
                                      <p:cBhvr>
                                        <p:cTn id="7" dur="2000"/>
                                        <p:tgtEl>
                                          <p:spTgt spid="16077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60781"/>
                                        </p:tgtEl>
                                        <p:attrNameLst>
                                          <p:attrName>style.visibility</p:attrName>
                                        </p:attrNameLst>
                                      </p:cBhvr>
                                      <p:to>
                                        <p:strVal val="visible"/>
                                      </p:to>
                                    </p:set>
                                    <p:animEffect transition="in" filter="wedge">
                                      <p:cBhvr>
                                        <p:cTn id="12" dur="2000"/>
                                        <p:tgtEl>
                                          <p:spTgt spid="16078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0777"/>
                                        </p:tgtEl>
                                        <p:attrNameLst>
                                          <p:attrName>style.visibility</p:attrName>
                                        </p:attrNameLst>
                                      </p:cBhvr>
                                      <p:to>
                                        <p:strVal val="visible"/>
                                      </p:to>
                                    </p:set>
                                    <p:anim calcmode="lin" valueType="num">
                                      <p:cBhvr additive="base">
                                        <p:cTn id="17" dur="500" fill="hold"/>
                                        <p:tgtEl>
                                          <p:spTgt spid="160777"/>
                                        </p:tgtEl>
                                        <p:attrNameLst>
                                          <p:attrName>ppt_x</p:attrName>
                                        </p:attrNameLst>
                                      </p:cBhvr>
                                      <p:tavLst>
                                        <p:tav tm="0">
                                          <p:val>
                                            <p:strVal val="#ppt_x"/>
                                          </p:val>
                                        </p:tav>
                                        <p:tav tm="100000">
                                          <p:val>
                                            <p:strVal val="#ppt_x"/>
                                          </p:val>
                                        </p:tav>
                                      </p:tavLst>
                                    </p:anim>
                                    <p:anim calcmode="lin" valueType="num">
                                      <p:cBhvr additive="base">
                                        <p:cTn id="18" dur="500" fill="hold"/>
                                        <p:tgtEl>
                                          <p:spTgt spid="16077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160780"/>
                                        </p:tgtEl>
                                        <p:attrNameLst>
                                          <p:attrName>style.visibility</p:attrName>
                                        </p:attrNameLst>
                                      </p:cBhvr>
                                      <p:to>
                                        <p:strVal val="visible"/>
                                      </p:to>
                                    </p:set>
                                    <p:animEffect transition="in" filter="wedge">
                                      <p:cBhvr>
                                        <p:cTn id="23" dur="2000"/>
                                        <p:tgtEl>
                                          <p:spTgt spid="16078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0783"/>
                                        </p:tgtEl>
                                        <p:attrNameLst>
                                          <p:attrName>style.visibility</p:attrName>
                                        </p:attrNameLst>
                                      </p:cBhvr>
                                      <p:to>
                                        <p:strVal val="visible"/>
                                      </p:to>
                                    </p:set>
                                    <p:anim calcmode="lin" valueType="num">
                                      <p:cBhvr additive="base">
                                        <p:cTn id="28" dur="500" fill="hold"/>
                                        <p:tgtEl>
                                          <p:spTgt spid="160783"/>
                                        </p:tgtEl>
                                        <p:attrNameLst>
                                          <p:attrName>ppt_x</p:attrName>
                                        </p:attrNameLst>
                                      </p:cBhvr>
                                      <p:tavLst>
                                        <p:tav tm="0">
                                          <p:val>
                                            <p:strVal val="#ppt_x"/>
                                          </p:val>
                                        </p:tav>
                                        <p:tav tm="100000">
                                          <p:val>
                                            <p:strVal val="#ppt_x"/>
                                          </p:val>
                                        </p:tav>
                                      </p:tavLst>
                                    </p:anim>
                                    <p:anim calcmode="lin" valueType="num">
                                      <p:cBhvr additive="base">
                                        <p:cTn id="29" dur="500" fill="hold"/>
                                        <p:tgtEl>
                                          <p:spTgt spid="16078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mph" presetSubtype="0" grpId="1" nodeType="clickEffect">
                                  <p:stCondLst>
                                    <p:cond delay="0"/>
                                  </p:stCondLst>
                                  <p:childTnLst>
                                    <p:set>
                                      <p:cBhvr override="childStyle">
                                        <p:cTn id="33" dur="indefinite"/>
                                        <p:tgtEl>
                                          <p:spTgt spid="160775"/>
                                        </p:tgtEl>
                                        <p:attrNameLst>
                                          <p:attrName>style.fontFamily</p:attrName>
                                        </p:attrNameLst>
                                      </p:cBhvr>
                                      <p:to>
                                        <p:strVal val="Times New Roma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5" grpId="0"/>
      <p:bldP spid="160775" grpId="1"/>
      <p:bldP spid="160777" grpId="0" animBg="1"/>
      <p:bldP spid="160780" grpId="0" animBg="1"/>
      <p:bldP spid="160781" grpId="0"/>
      <p:bldP spid="1607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2124075" y="234950"/>
            <a:ext cx="5457825" cy="457200"/>
          </a:xfrm>
          <a:prstGeom prst="rect">
            <a:avLst/>
          </a:prstGeom>
          <a:noFill/>
          <a:ln w="9525">
            <a:noFill/>
            <a:miter lim="800000"/>
            <a:headEnd/>
            <a:tailEnd/>
          </a:ln>
          <a:effectLst/>
        </p:spPr>
        <p:txBody>
          <a:bodyPr anchor="ctr">
            <a:spAutoFit/>
          </a:bodyPr>
          <a:lstStyle/>
          <a:p>
            <a:pPr algn="ctr"/>
            <a:r>
              <a:rPr lang="en-US" sz="2400" b="1">
                <a:solidFill>
                  <a:schemeClr val="accent2"/>
                </a:solidFill>
                <a:latin typeface="Times New Roman" pitchFamily="18" charset="0"/>
              </a:rPr>
              <a:t>Thứ hai ngày 15 tháng 7 năm 2013</a:t>
            </a:r>
          </a:p>
        </p:txBody>
      </p:sp>
      <p:sp>
        <p:nvSpPr>
          <p:cNvPr id="187395" name="Rectangle 3"/>
          <p:cNvSpPr>
            <a:spLocks noChangeArrowheads="1"/>
          </p:cNvSpPr>
          <p:nvPr/>
        </p:nvSpPr>
        <p:spPr bwMode="auto">
          <a:xfrm>
            <a:off x="3567113" y="612775"/>
            <a:ext cx="1827212" cy="457200"/>
          </a:xfrm>
          <a:prstGeom prst="rect">
            <a:avLst/>
          </a:prstGeom>
          <a:noFill/>
          <a:ln w="9525">
            <a:noFill/>
            <a:miter lim="800000"/>
            <a:headEnd/>
            <a:tailEnd/>
          </a:ln>
          <a:effectLst/>
        </p:spPr>
        <p:txBody>
          <a:bodyPr wrap="none">
            <a:spAutoFit/>
          </a:bodyPr>
          <a:lstStyle/>
          <a:p>
            <a:pPr algn="ctr">
              <a:spcBef>
                <a:spcPct val="50000"/>
              </a:spcBef>
            </a:pPr>
            <a:r>
              <a:rPr lang="en-US" sz="2400" b="1">
                <a:solidFill>
                  <a:schemeClr val="accent2"/>
                </a:solidFill>
                <a:latin typeface="Times New Roman" pitchFamily="18" charset="0"/>
              </a:rPr>
              <a:t>Tập làm văn</a:t>
            </a:r>
          </a:p>
        </p:txBody>
      </p:sp>
      <p:sp>
        <p:nvSpPr>
          <p:cNvPr id="187396" name="Rectangle 4"/>
          <p:cNvSpPr>
            <a:spLocks noChangeArrowheads="1"/>
          </p:cNvSpPr>
          <p:nvPr/>
        </p:nvSpPr>
        <p:spPr bwMode="auto">
          <a:xfrm>
            <a:off x="1331913" y="993775"/>
            <a:ext cx="6165850" cy="1066800"/>
          </a:xfrm>
          <a:prstGeom prst="rect">
            <a:avLst/>
          </a:prstGeom>
          <a:noFill/>
          <a:ln w="9525">
            <a:noFill/>
            <a:miter lim="800000"/>
            <a:headEnd/>
            <a:tailEnd/>
          </a:ln>
          <a:effectLst/>
        </p:spPr>
        <p:txBody>
          <a:bodyPr>
            <a:spAutoFit/>
          </a:bodyPr>
          <a:lstStyle/>
          <a:p>
            <a:pPr algn="ctr"/>
            <a:r>
              <a:rPr lang="en-US" sz="3200" b="1">
                <a:solidFill>
                  <a:srgbClr val="0000CC"/>
                </a:solidFill>
                <a:latin typeface="Times New Roman" pitchFamily="18" charset="0"/>
              </a:rPr>
              <a:t>Ôn tập văn kể chuyện</a:t>
            </a:r>
          </a:p>
          <a:p>
            <a:pPr algn="ctr"/>
            <a:endParaRPr lang="en-US" sz="3200" b="1">
              <a:solidFill>
                <a:srgbClr val="0000CC"/>
              </a:solidFill>
              <a:latin typeface="Times New Roman" pitchFamily="18" charset="0"/>
            </a:endParaRPr>
          </a:p>
        </p:txBody>
      </p:sp>
      <p:sp>
        <p:nvSpPr>
          <p:cNvPr id="187397" name="Rectangle 5"/>
          <p:cNvSpPr>
            <a:spLocks noChangeArrowheads="1"/>
          </p:cNvSpPr>
          <p:nvPr/>
        </p:nvSpPr>
        <p:spPr bwMode="auto">
          <a:xfrm>
            <a:off x="457200" y="3429000"/>
            <a:ext cx="8686800" cy="488950"/>
          </a:xfrm>
          <a:prstGeom prst="rect">
            <a:avLst/>
          </a:prstGeom>
          <a:noFill/>
          <a:ln w="9525">
            <a:noFill/>
            <a:miter lim="800000"/>
            <a:headEnd/>
            <a:tailEnd/>
          </a:ln>
          <a:effectLst/>
        </p:spPr>
        <p:txBody>
          <a:bodyPr>
            <a:spAutoFit/>
          </a:bodyPr>
          <a:lstStyle/>
          <a:p>
            <a:pPr>
              <a:spcBef>
                <a:spcPct val="50000"/>
              </a:spcBef>
            </a:pPr>
            <a:r>
              <a:rPr lang="en-US" sz="2600">
                <a:solidFill>
                  <a:srgbClr val="FF3300"/>
                </a:solidFill>
                <a:latin typeface=".VnTime" pitchFamily="34" charset="0"/>
              </a:rPr>
              <a:t> </a:t>
            </a:r>
            <a:endParaRPr lang="en-US" sz="2400">
              <a:solidFill>
                <a:srgbClr val="0000FF"/>
              </a:solidFill>
              <a:latin typeface=".VnTime" pitchFamily="34" charset="0"/>
            </a:endParaRPr>
          </a:p>
        </p:txBody>
      </p:sp>
      <p:sp>
        <p:nvSpPr>
          <p:cNvPr id="187398" name="Rectangle 6"/>
          <p:cNvSpPr>
            <a:spLocks noChangeArrowheads="1"/>
          </p:cNvSpPr>
          <p:nvPr/>
        </p:nvSpPr>
        <p:spPr bwMode="auto">
          <a:xfrm>
            <a:off x="304800" y="5207000"/>
            <a:ext cx="260350" cy="457200"/>
          </a:xfrm>
          <a:prstGeom prst="rect">
            <a:avLst/>
          </a:prstGeom>
          <a:noFill/>
          <a:ln w="9525">
            <a:noFill/>
            <a:miter lim="800000"/>
            <a:headEnd/>
            <a:tailEnd/>
          </a:ln>
          <a:effectLst/>
        </p:spPr>
        <p:txBody>
          <a:bodyPr wrap="none">
            <a:spAutoFit/>
          </a:bodyPr>
          <a:lstStyle/>
          <a:p>
            <a:pPr>
              <a:spcBef>
                <a:spcPct val="50000"/>
              </a:spcBef>
            </a:pPr>
            <a:r>
              <a:rPr lang="en-US" sz="2400">
                <a:solidFill>
                  <a:srgbClr val="FF3300"/>
                </a:solidFill>
                <a:latin typeface=".VnTime" pitchFamily="34" charset="0"/>
              </a:rPr>
              <a:t> </a:t>
            </a:r>
            <a:endParaRPr lang="en-US" sz="2400">
              <a:solidFill>
                <a:srgbClr val="0000FF"/>
              </a:solidFill>
              <a:latin typeface=".VnTime" pitchFamily="34" charset="0"/>
            </a:endParaRPr>
          </a:p>
        </p:txBody>
      </p:sp>
      <p:sp>
        <p:nvSpPr>
          <p:cNvPr id="187399" name="Rectangle 7"/>
          <p:cNvSpPr>
            <a:spLocks noChangeArrowheads="1"/>
          </p:cNvSpPr>
          <p:nvPr/>
        </p:nvSpPr>
        <p:spPr bwMode="auto">
          <a:xfrm>
            <a:off x="381000" y="6197600"/>
            <a:ext cx="184150" cy="457200"/>
          </a:xfrm>
          <a:prstGeom prst="rect">
            <a:avLst/>
          </a:prstGeom>
          <a:noFill/>
          <a:ln w="9525">
            <a:noFill/>
            <a:miter lim="800000"/>
            <a:headEnd/>
            <a:tailEnd/>
          </a:ln>
          <a:effectLst/>
        </p:spPr>
        <p:txBody>
          <a:bodyPr wrap="none">
            <a:spAutoFit/>
          </a:bodyPr>
          <a:lstStyle/>
          <a:p>
            <a:pPr>
              <a:spcBef>
                <a:spcPct val="50000"/>
              </a:spcBef>
            </a:pPr>
            <a:endParaRPr lang="en-US" sz="2400">
              <a:solidFill>
                <a:srgbClr val="0000FF"/>
              </a:solidFill>
              <a:latin typeface=".VnTime" pitchFamily="34" charset="0"/>
            </a:endParaRPr>
          </a:p>
        </p:txBody>
      </p:sp>
      <p:sp>
        <p:nvSpPr>
          <p:cNvPr id="187400" name="Rectangle 8"/>
          <p:cNvSpPr>
            <a:spLocks noChangeArrowheads="1"/>
          </p:cNvSpPr>
          <p:nvPr/>
        </p:nvSpPr>
        <p:spPr bwMode="auto">
          <a:xfrm>
            <a:off x="457200" y="5359400"/>
            <a:ext cx="260350" cy="457200"/>
          </a:xfrm>
          <a:prstGeom prst="rect">
            <a:avLst/>
          </a:prstGeom>
          <a:noFill/>
          <a:ln w="9525">
            <a:noFill/>
            <a:miter lim="800000"/>
            <a:headEnd/>
            <a:tailEnd/>
          </a:ln>
          <a:effectLst/>
        </p:spPr>
        <p:txBody>
          <a:bodyPr wrap="none">
            <a:spAutoFit/>
          </a:bodyPr>
          <a:lstStyle/>
          <a:p>
            <a:pPr>
              <a:spcBef>
                <a:spcPct val="50000"/>
              </a:spcBef>
            </a:pPr>
            <a:r>
              <a:rPr lang="en-US" sz="2400">
                <a:solidFill>
                  <a:srgbClr val="FF3300"/>
                </a:solidFill>
                <a:latin typeface=".VnTime" pitchFamily="34" charset="0"/>
              </a:rPr>
              <a:t> </a:t>
            </a:r>
            <a:endParaRPr lang="en-US" sz="2400">
              <a:solidFill>
                <a:srgbClr val="0000FF"/>
              </a:solidFill>
              <a:latin typeface=".VnTime" pitchFamily="34" charset="0"/>
            </a:endParaRPr>
          </a:p>
        </p:txBody>
      </p:sp>
      <p:sp>
        <p:nvSpPr>
          <p:cNvPr id="187401" name="Rectangle 9"/>
          <p:cNvSpPr>
            <a:spLocks noChangeArrowheads="1"/>
          </p:cNvSpPr>
          <p:nvPr/>
        </p:nvSpPr>
        <p:spPr bwMode="auto">
          <a:xfrm>
            <a:off x="0" y="1543050"/>
            <a:ext cx="9144000" cy="4981575"/>
          </a:xfrm>
          <a:prstGeom prst="rect">
            <a:avLst/>
          </a:prstGeom>
          <a:noFill/>
          <a:ln w="9525">
            <a:noFill/>
            <a:miter lim="800000"/>
            <a:headEnd/>
            <a:tailEnd/>
          </a:ln>
          <a:effectLst/>
        </p:spPr>
        <p:txBody>
          <a:bodyPr>
            <a:spAutoFit/>
          </a:bodyPr>
          <a:lstStyle/>
          <a:p>
            <a:r>
              <a:rPr lang="en-US" sz="1600" b="1" u="sng">
                <a:solidFill>
                  <a:srgbClr val="0000FF"/>
                </a:solidFill>
              </a:rPr>
              <a:t>Bài 2</a:t>
            </a:r>
            <a:r>
              <a:rPr lang="en-US" sz="1600" b="1">
                <a:solidFill>
                  <a:srgbClr val="0000FF"/>
                </a:solidFill>
              </a:rPr>
              <a:t> : Ai giỏi nhất?</a:t>
            </a:r>
          </a:p>
          <a:p>
            <a:r>
              <a:rPr lang="en-US" sz="1600" b="1" i="1"/>
              <a:t>      </a:t>
            </a:r>
            <a:r>
              <a:rPr lang="en-US" sz="1600">
                <a:latin typeface="Times New Roman" pitchFamily="18" charset="0"/>
              </a:rPr>
              <a:t>Trong rừng , Thỏ, Nhím và Sóc đều nổi tiếng là thông minh, nhanh trí. Nhưng ai giỏi nhất thì chưa có dịp thi tài. Vì thế, không ai chịu ai. Mấy cậu liền tổ chức một cuộc thi và mời cô Gõ Kiến làm trọng tài, ra đề thi rồi chấm luôn.</a:t>
            </a:r>
          </a:p>
          <a:p>
            <a:r>
              <a:rPr lang="en-US" sz="1600">
                <a:latin typeface="Times New Roman" pitchFamily="18" charset="0"/>
              </a:rPr>
              <a:t>      Gõ Kiến phát cho mỗi bên hai chục hạt đậu ván và ra điều kiện : Ai ăn lâu hết nhất thì thắng cuộc .</a:t>
            </a:r>
          </a:p>
          <a:p>
            <a:r>
              <a:rPr lang="en-US" sz="1600">
                <a:latin typeface="Times New Roman" pitchFamily="18" charset="0"/>
              </a:rPr>
              <a:t>       Thỏ ăn dè mỗi ngày nửa hạt, ăn được 40 ngày. Nhím cứ ba ngày mới ăn một hạt, được 60 ngày. Sóc ăn mỗi ngày 6 hạt. Ba ngày sau , túi của Sóc rỗng không .</a:t>
            </a:r>
          </a:p>
          <a:p>
            <a:r>
              <a:rPr lang="en-US" sz="1600">
                <a:latin typeface="Times New Roman" pitchFamily="18" charset="0"/>
              </a:rPr>
              <a:t>      Sang ngày thứ 61, Gõ Kiến cho biết: </a:t>
            </a:r>
            <a:br>
              <a:rPr lang="en-US" sz="1600">
                <a:latin typeface="Times New Roman" pitchFamily="18" charset="0"/>
              </a:rPr>
            </a:br>
            <a:r>
              <a:rPr lang="en-US" sz="1600">
                <a:latin typeface="Times New Roman" pitchFamily="18" charset="0"/>
              </a:rPr>
              <a:t>      -Nhím ăn được lâu nhất là giỏi nhất !</a:t>
            </a:r>
          </a:p>
          <a:p>
            <a:r>
              <a:rPr lang="en-US" sz="1600">
                <a:latin typeface="Times New Roman" pitchFamily="18" charset="0"/>
              </a:rPr>
              <a:t>     Sóc không chịu. Cậu ta kêu : </a:t>
            </a:r>
          </a:p>
          <a:p>
            <a:r>
              <a:rPr lang="en-US" sz="1600">
                <a:latin typeface="Times New Roman" pitchFamily="18" charset="0"/>
              </a:rPr>
              <a:t>      -Tôi vẫn còn ! </a:t>
            </a:r>
          </a:p>
          <a:p>
            <a:r>
              <a:rPr lang="en-US" sz="1600">
                <a:latin typeface="Times New Roman" pitchFamily="18" charset="0"/>
              </a:rPr>
              <a:t>     Gõ Kiến hỏi : </a:t>
            </a:r>
          </a:p>
          <a:p>
            <a:r>
              <a:rPr lang="en-US" sz="1600">
                <a:latin typeface="Times New Roman" pitchFamily="18" charset="0"/>
              </a:rPr>
              <a:t>      -Còn mà túi lại rỗng không thế này ?</a:t>
            </a:r>
          </a:p>
          <a:p>
            <a:r>
              <a:rPr lang="en-US" sz="1600">
                <a:latin typeface="Times New Roman" pitchFamily="18" charset="0"/>
              </a:rPr>
              <a:t>     Sóc thủng thẳng mời Gõ Kiến cùng Thỏ, Nhím đến một góc rừng và trỏ vào hai cây đậu ván lúc này đã leo vấn vít trên giàn :</a:t>
            </a:r>
          </a:p>
          <a:p>
            <a:r>
              <a:rPr lang="en-US" sz="1600">
                <a:latin typeface="Times New Roman" pitchFamily="18" charset="0"/>
              </a:rPr>
              <a:t>      - Đây ! Tôi ăn ba ngày  hết 18 hạt. Còn hai hạt nữa của tôi đấy !</a:t>
            </a:r>
          </a:p>
          <a:p>
            <a:r>
              <a:rPr lang="en-US" sz="1600">
                <a:latin typeface="Times New Roman" pitchFamily="18" charset="0"/>
              </a:rPr>
              <a:t>      Tất cả đều chịu Sóc là giỏi . Giỏi nhất .</a:t>
            </a:r>
          </a:p>
          <a:p>
            <a:r>
              <a:rPr lang="en-US" sz="1600">
                <a:latin typeface="Times New Roman" pitchFamily="18" charset="0"/>
              </a:rPr>
              <a:t>      Cái gì cũng thế, chỉ ăn thì mấy cũng hết .</a:t>
            </a:r>
          </a:p>
          <a:p>
            <a:r>
              <a:rPr lang="en-US" sz="1600">
                <a:latin typeface="Times New Roman" pitchFamily="18" charset="0"/>
              </a:rPr>
              <a:t>      Nhưng biết gieo trồng thì mãi mãi vẫn còn cái ăn .</a:t>
            </a:r>
          </a:p>
          <a:p>
            <a:r>
              <a:rPr lang="en-US" sz="1600" b="1"/>
              <a:t>                                                                                                            </a:t>
            </a:r>
            <a:r>
              <a:rPr lang="en-US" sz="1600" b="1" i="1">
                <a:solidFill>
                  <a:srgbClr val="0000FF"/>
                </a:solidFill>
                <a:latin typeface="Times New Roman" pitchFamily="18" charset="0"/>
              </a:rPr>
              <a:t>Theo</a:t>
            </a:r>
            <a:r>
              <a:rPr lang="en-US" sz="1600" b="1">
                <a:solidFill>
                  <a:srgbClr val="0000FF"/>
                </a:solidFill>
              </a:rPr>
              <a:t> </a:t>
            </a:r>
            <a:r>
              <a:rPr lang="en-US" sz="1600" b="1">
                <a:solidFill>
                  <a:srgbClr val="0000FF"/>
                </a:solidFill>
                <a:latin typeface="Times New Roman" pitchFamily="18" charset="0"/>
              </a:rPr>
              <a:t>Phong Thu</a:t>
            </a:r>
            <a:r>
              <a:rPr lang="en-US" sz="1600"/>
              <a:t> </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ChangeArrowheads="1"/>
          </p:cNvSpPr>
          <p:nvPr/>
        </p:nvSpPr>
        <p:spPr bwMode="auto">
          <a:xfrm>
            <a:off x="2416175" y="234950"/>
            <a:ext cx="4695825" cy="457200"/>
          </a:xfrm>
          <a:prstGeom prst="rect">
            <a:avLst/>
          </a:prstGeom>
          <a:noFill/>
          <a:ln w="9525">
            <a:noFill/>
            <a:miter lim="800000"/>
            <a:headEnd/>
            <a:tailEnd/>
          </a:ln>
          <a:effectLst/>
        </p:spPr>
        <p:txBody>
          <a:bodyPr wrap="none">
            <a:spAutoFit/>
          </a:bodyPr>
          <a:lstStyle/>
          <a:p>
            <a:pPr algn="ctr"/>
            <a:r>
              <a:rPr lang="en-US" sz="2400" b="1">
                <a:solidFill>
                  <a:srgbClr val="0000CC"/>
                </a:solidFill>
                <a:latin typeface="Times New Roman" pitchFamily="18" charset="0"/>
              </a:rPr>
              <a:t>Thứ hai ngày 15 tháng 7 năm 2013</a:t>
            </a:r>
          </a:p>
        </p:txBody>
      </p:sp>
      <p:sp>
        <p:nvSpPr>
          <p:cNvPr id="188419" name="Rectangle 3"/>
          <p:cNvSpPr>
            <a:spLocks noChangeArrowheads="1"/>
          </p:cNvSpPr>
          <p:nvPr/>
        </p:nvSpPr>
        <p:spPr bwMode="auto">
          <a:xfrm>
            <a:off x="3832225" y="612775"/>
            <a:ext cx="1827213" cy="457200"/>
          </a:xfrm>
          <a:prstGeom prst="rect">
            <a:avLst/>
          </a:prstGeom>
          <a:noFill/>
          <a:ln w="9525">
            <a:noFill/>
            <a:miter lim="800000"/>
            <a:headEnd/>
            <a:tailEnd/>
          </a:ln>
          <a:effectLst/>
        </p:spPr>
        <p:txBody>
          <a:bodyPr wrap="none">
            <a:spAutoFit/>
          </a:bodyPr>
          <a:lstStyle/>
          <a:p>
            <a:pPr algn="ctr"/>
            <a:r>
              <a:rPr lang="en-US" sz="2400" b="1">
                <a:solidFill>
                  <a:srgbClr val="0000CC"/>
                </a:solidFill>
                <a:latin typeface="Times New Roman" pitchFamily="18" charset="0"/>
              </a:rPr>
              <a:t>Tập làm văn</a:t>
            </a:r>
          </a:p>
        </p:txBody>
      </p:sp>
      <p:sp>
        <p:nvSpPr>
          <p:cNvPr id="188420" name="Rectangle 4"/>
          <p:cNvSpPr>
            <a:spLocks noChangeArrowheads="1"/>
          </p:cNvSpPr>
          <p:nvPr/>
        </p:nvSpPr>
        <p:spPr bwMode="auto">
          <a:xfrm>
            <a:off x="2667000" y="977900"/>
            <a:ext cx="4830763" cy="579438"/>
          </a:xfrm>
          <a:prstGeom prst="rect">
            <a:avLst/>
          </a:prstGeom>
          <a:noFill/>
          <a:ln w="9525">
            <a:noFill/>
            <a:miter lim="800000"/>
            <a:headEnd/>
            <a:tailEnd/>
          </a:ln>
          <a:effectLst/>
        </p:spPr>
        <p:txBody>
          <a:bodyPr>
            <a:spAutoFit/>
          </a:bodyPr>
          <a:lstStyle/>
          <a:p>
            <a:pPr algn="ctr"/>
            <a:r>
              <a:rPr lang="en-US" sz="3200" b="1">
                <a:solidFill>
                  <a:srgbClr val="0000CC"/>
                </a:solidFill>
                <a:latin typeface="Times New Roman" pitchFamily="18" charset="0"/>
              </a:rPr>
              <a:t>Ôn tập văn kể chuyện</a:t>
            </a:r>
          </a:p>
        </p:txBody>
      </p:sp>
      <p:sp>
        <p:nvSpPr>
          <p:cNvPr id="188421" name="Rectangle 5"/>
          <p:cNvSpPr>
            <a:spLocks noChangeArrowheads="1"/>
          </p:cNvSpPr>
          <p:nvPr/>
        </p:nvSpPr>
        <p:spPr bwMode="auto">
          <a:xfrm>
            <a:off x="0" y="1676400"/>
            <a:ext cx="9677400" cy="457200"/>
          </a:xfrm>
          <a:prstGeom prst="rect">
            <a:avLst/>
          </a:prstGeom>
          <a:noFill/>
          <a:ln w="9525">
            <a:noFill/>
            <a:miter lim="800000"/>
            <a:headEnd/>
            <a:tailEnd/>
          </a:ln>
          <a:effectLst/>
        </p:spPr>
        <p:txBody>
          <a:bodyPr>
            <a:spAutoFit/>
          </a:bodyPr>
          <a:lstStyle/>
          <a:p>
            <a:pPr>
              <a:spcBef>
                <a:spcPct val="50000"/>
              </a:spcBef>
            </a:pPr>
            <a:r>
              <a:rPr lang="en-US" sz="2400" b="1">
                <a:solidFill>
                  <a:srgbClr val="0000FF"/>
                </a:solidFill>
                <a:latin typeface=".VnTime" pitchFamily="34" charset="0"/>
              </a:rPr>
              <a:t> Bµi 1</a:t>
            </a:r>
            <a:r>
              <a:rPr lang="en-US" sz="2400">
                <a:solidFill>
                  <a:srgbClr val="0000FF"/>
                </a:solidFill>
                <a:latin typeface=".VnTime" pitchFamily="34" charset="0"/>
              </a:rPr>
              <a:t>: </a:t>
            </a:r>
            <a:r>
              <a:rPr lang="en-US" sz="2400" b="1">
                <a:solidFill>
                  <a:srgbClr val="0000FF"/>
                </a:solidFill>
                <a:latin typeface=".VnTime" pitchFamily="34" charset="0"/>
              </a:rPr>
              <a:t>Dùa vµo kiÕn thøc ®· häc ë líp 4, tr¶ lêi c¸c c©u hái sau:</a:t>
            </a:r>
          </a:p>
        </p:txBody>
      </p:sp>
      <p:sp>
        <p:nvSpPr>
          <p:cNvPr id="188422" name="Rectangle 6"/>
          <p:cNvSpPr>
            <a:spLocks noChangeArrowheads="1"/>
          </p:cNvSpPr>
          <p:nvPr/>
        </p:nvSpPr>
        <p:spPr bwMode="auto">
          <a:xfrm>
            <a:off x="0" y="2057400"/>
            <a:ext cx="8915400" cy="884238"/>
          </a:xfrm>
          <a:prstGeom prst="rect">
            <a:avLst/>
          </a:prstGeom>
          <a:noFill/>
          <a:ln w="9525">
            <a:noFill/>
            <a:miter lim="800000"/>
            <a:headEnd/>
            <a:tailEnd/>
          </a:ln>
          <a:effectLst/>
        </p:spPr>
        <p:txBody>
          <a:bodyPr>
            <a:spAutoFit/>
          </a:bodyPr>
          <a:lstStyle/>
          <a:p>
            <a:pPr>
              <a:spcBef>
                <a:spcPct val="50000"/>
              </a:spcBef>
            </a:pPr>
            <a:r>
              <a:rPr lang="en-US" sz="2800" b="1">
                <a:latin typeface=".VnTime" pitchFamily="34" charset="0"/>
              </a:rPr>
              <a:t> </a:t>
            </a:r>
            <a:r>
              <a:rPr lang="en-US" sz="2400" b="1">
                <a:solidFill>
                  <a:srgbClr val="0000FF"/>
                </a:solidFill>
                <a:latin typeface="Times New Roman" pitchFamily="18" charset="0"/>
              </a:rPr>
              <a:t>Bài 2: Đọc câu chuyện: Ai giỏi nhất ?</a:t>
            </a:r>
            <a:r>
              <a:rPr lang="en-US" sz="2400">
                <a:solidFill>
                  <a:srgbClr val="0000FF"/>
                </a:solidFill>
                <a:latin typeface="Times New Roman" pitchFamily="18" charset="0"/>
              </a:rPr>
              <a:t> </a:t>
            </a:r>
            <a:r>
              <a:rPr lang="en-US" sz="2400" b="1">
                <a:solidFill>
                  <a:srgbClr val="0000FF"/>
                </a:solidFill>
                <a:latin typeface="Times New Roman" pitchFamily="18" charset="0"/>
              </a:rPr>
              <a:t>và trả lời câu hỏi bằng cách chọn ý trả lời đúng nhất:</a:t>
            </a:r>
          </a:p>
        </p:txBody>
      </p:sp>
      <p:sp>
        <p:nvSpPr>
          <p:cNvPr id="188423" name="Rectangle 7"/>
          <p:cNvSpPr>
            <a:spLocks noChangeArrowheads="1"/>
          </p:cNvSpPr>
          <p:nvPr/>
        </p:nvSpPr>
        <p:spPr bwMode="auto">
          <a:xfrm>
            <a:off x="457200" y="3429000"/>
            <a:ext cx="8686800" cy="488950"/>
          </a:xfrm>
          <a:prstGeom prst="rect">
            <a:avLst/>
          </a:prstGeom>
          <a:noFill/>
          <a:ln w="9525">
            <a:noFill/>
            <a:miter lim="800000"/>
            <a:headEnd/>
            <a:tailEnd/>
          </a:ln>
          <a:effectLst/>
        </p:spPr>
        <p:txBody>
          <a:bodyPr>
            <a:spAutoFit/>
          </a:bodyPr>
          <a:lstStyle/>
          <a:p>
            <a:pPr>
              <a:spcBef>
                <a:spcPct val="50000"/>
              </a:spcBef>
            </a:pPr>
            <a:r>
              <a:rPr lang="en-US" sz="2600">
                <a:solidFill>
                  <a:srgbClr val="FF3300"/>
                </a:solidFill>
                <a:latin typeface=".VnTime" pitchFamily="34" charset="0"/>
              </a:rPr>
              <a:t> </a:t>
            </a:r>
            <a:endParaRPr lang="en-US" sz="2400">
              <a:solidFill>
                <a:srgbClr val="0000FF"/>
              </a:solidFill>
              <a:latin typeface=".VnTime" pitchFamily="34" charset="0"/>
            </a:endParaRPr>
          </a:p>
        </p:txBody>
      </p:sp>
      <p:sp>
        <p:nvSpPr>
          <p:cNvPr id="188424" name="Oval 8"/>
          <p:cNvSpPr>
            <a:spLocks noChangeArrowheads="1"/>
          </p:cNvSpPr>
          <p:nvPr/>
        </p:nvSpPr>
        <p:spPr bwMode="auto">
          <a:xfrm>
            <a:off x="5638800" y="3505200"/>
            <a:ext cx="457200" cy="457200"/>
          </a:xfrm>
          <a:prstGeom prst="ellipse">
            <a:avLst/>
          </a:prstGeom>
          <a:noFill/>
          <a:ln w="9525">
            <a:solidFill>
              <a:srgbClr val="FF0000"/>
            </a:solidFill>
            <a:round/>
            <a:headEnd/>
            <a:tailEnd/>
          </a:ln>
          <a:effectLst/>
        </p:spPr>
        <p:txBody>
          <a:bodyPr wrap="none" anchor="ctr"/>
          <a:lstStyle/>
          <a:p>
            <a:pPr algn="ctr"/>
            <a:endParaRPr lang="en-US" sz="2600">
              <a:latin typeface=".VnTime" pitchFamily="34" charset="0"/>
            </a:endParaRPr>
          </a:p>
        </p:txBody>
      </p:sp>
      <p:sp>
        <p:nvSpPr>
          <p:cNvPr id="188425" name="Rectangle 9"/>
          <p:cNvSpPr>
            <a:spLocks noChangeArrowheads="1"/>
          </p:cNvSpPr>
          <p:nvPr/>
        </p:nvSpPr>
        <p:spPr bwMode="auto">
          <a:xfrm>
            <a:off x="304800" y="5207000"/>
            <a:ext cx="260350" cy="457200"/>
          </a:xfrm>
          <a:prstGeom prst="rect">
            <a:avLst/>
          </a:prstGeom>
          <a:noFill/>
          <a:ln w="9525">
            <a:noFill/>
            <a:miter lim="800000"/>
            <a:headEnd/>
            <a:tailEnd/>
          </a:ln>
          <a:effectLst/>
        </p:spPr>
        <p:txBody>
          <a:bodyPr wrap="none">
            <a:spAutoFit/>
          </a:bodyPr>
          <a:lstStyle/>
          <a:p>
            <a:pPr>
              <a:spcBef>
                <a:spcPct val="50000"/>
              </a:spcBef>
            </a:pPr>
            <a:r>
              <a:rPr lang="en-US" sz="2400">
                <a:solidFill>
                  <a:srgbClr val="FF3300"/>
                </a:solidFill>
                <a:latin typeface=".VnTime" pitchFamily="34" charset="0"/>
              </a:rPr>
              <a:t> </a:t>
            </a:r>
            <a:endParaRPr lang="en-US" sz="2400">
              <a:solidFill>
                <a:srgbClr val="0000FF"/>
              </a:solidFill>
              <a:latin typeface=".VnTime" pitchFamily="34" charset="0"/>
            </a:endParaRPr>
          </a:p>
        </p:txBody>
      </p:sp>
      <p:sp>
        <p:nvSpPr>
          <p:cNvPr id="188426" name="Rectangle 10"/>
          <p:cNvSpPr>
            <a:spLocks noChangeArrowheads="1"/>
          </p:cNvSpPr>
          <p:nvPr/>
        </p:nvSpPr>
        <p:spPr bwMode="auto">
          <a:xfrm>
            <a:off x="381000" y="6197600"/>
            <a:ext cx="184150" cy="457200"/>
          </a:xfrm>
          <a:prstGeom prst="rect">
            <a:avLst/>
          </a:prstGeom>
          <a:noFill/>
          <a:ln w="9525">
            <a:noFill/>
            <a:miter lim="800000"/>
            <a:headEnd/>
            <a:tailEnd/>
          </a:ln>
          <a:effectLst/>
        </p:spPr>
        <p:txBody>
          <a:bodyPr wrap="none">
            <a:spAutoFit/>
          </a:bodyPr>
          <a:lstStyle/>
          <a:p>
            <a:pPr>
              <a:spcBef>
                <a:spcPct val="50000"/>
              </a:spcBef>
            </a:pPr>
            <a:endParaRPr lang="en-US" sz="2400">
              <a:solidFill>
                <a:srgbClr val="0000FF"/>
              </a:solidFill>
              <a:latin typeface=".VnTime" pitchFamily="34" charset="0"/>
            </a:endParaRPr>
          </a:p>
        </p:txBody>
      </p:sp>
      <p:sp>
        <p:nvSpPr>
          <p:cNvPr id="188427" name="Oval 11"/>
          <p:cNvSpPr>
            <a:spLocks noChangeArrowheads="1"/>
          </p:cNvSpPr>
          <p:nvPr/>
        </p:nvSpPr>
        <p:spPr bwMode="auto">
          <a:xfrm>
            <a:off x="5638800" y="4267200"/>
            <a:ext cx="457200" cy="457200"/>
          </a:xfrm>
          <a:prstGeom prst="ellipse">
            <a:avLst/>
          </a:prstGeom>
          <a:noFill/>
          <a:ln w="9525">
            <a:solidFill>
              <a:srgbClr val="FF0000"/>
            </a:solidFill>
            <a:round/>
            <a:headEnd/>
            <a:tailEnd/>
          </a:ln>
          <a:effectLst/>
        </p:spPr>
        <p:txBody>
          <a:bodyPr wrap="none" anchor="ctr"/>
          <a:lstStyle/>
          <a:p>
            <a:pPr algn="ctr"/>
            <a:endParaRPr lang="en-US" sz="2600">
              <a:latin typeface=".VnTime" pitchFamily="34" charset="0"/>
            </a:endParaRPr>
          </a:p>
        </p:txBody>
      </p:sp>
      <p:sp>
        <p:nvSpPr>
          <p:cNvPr id="188428" name="Rectangle 12"/>
          <p:cNvSpPr>
            <a:spLocks noChangeArrowheads="1"/>
          </p:cNvSpPr>
          <p:nvPr/>
        </p:nvSpPr>
        <p:spPr bwMode="auto">
          <a:xfrm>
            <a:off x="381000" y="3124200"/>
            <a:ext cx="9372600" cy="3013075"/>
          </a:xfrm>
          <a:prstGeom prst="rect">
            <a:avLst/>
          </a:prstGeom>
          <a:noFill/>
          <a:ln w="9525">
            <a:noFill/>
            <a:miter lim="800000"/>
            <a:headEnd/>
            <a:tailEnd/>
          </a:ln>
          <a:effectLst/>
        </p:spPr>
        <p:txBody>
          <a:bodyPr>
            <a:spAutoFit/>
          </a:bodyPr>
          <a:lstStyle/>
          <a:p>
            <a:r>
              <a:rPr lang="en-US" sz="2400">
                <a:solidFill>
                  <a:srgbClr val="0000FF"/>
                </a:solidFill>
                <a:latin typeface=".VnTime" pitchFamily="34" charset="0"/>
              </a:rPr>
              <a:t>  1.C©u chuyÖn trªn cã mÊy nh©n vËt?  </a:t>
            </a:r>
          </a:p>
          <a:p>
            <a:r>
              <a:rPr lang="en-US" sz="2400">
                <a:solidFill>
                  <a:srgbClr val="0000FF"/>
                </a:solidFill>
                <a:latin typeface=".VnTime" pitchFamily="34" charset="0"/>
              </a:rPr>
              <a:t>     a) Hai                          b) Ba                     c)  Bèn</a:t>
            </a:r>
          </a:p>
          <a:p>
            <a:r>
              <a:rPr lang="en-US" sz="2400">
                <a:solidFill>
                  <a:srgbClr val="0000FF"/>
                </a:solidFill>
                <a:latin typeface=".VnTime" pitchFamily="34" charset="0"/>
              </a:rPr>
              <a:t>  2.TÝnh c¸ch </a:t>
            </a:r>
            <a:r>
              <a:rPr lang="en-US" sz="2400">
                <a:solidFill>
                  <a:srgbClr val="0000FF"/>
                </a:solidFill>
                <a:latin typeface="Times New Roman" pitchFamily="18" charset="0"/>
              </a:rPr>
              <a:t>của các</a:t>
            </a:r>
            <a:r>
              <a:rPr lang="en-US" sz="2400">
                <a:solidFill>
                  <a:srgbClr val="0000FF"/>
                </a:solidFill>
                <a:latin typeface=".VnTime" pitchFamily="34" charset="0"/>
              </a:rPr>
              <a:t> nh©n vËt ®­îc thÓ hiÖn qua nh÷ng mÆt nµo?</a:t>
            </a:r>
          </a:p>
          <a:p>
            <a:r>
              <a:rPr lang="en-US" sz="2400">
                <a:solidFill>
                  <a:srgbClr val="0000FF"/>
                </a:solidFill>
                <a:latin typeface=".VnTime" pitchFamily="34" charset="0"/>
              </a:rPr>
              <a:t>     a) Lêi nãi                    b) Hµnh ®éng       c) C¶ lêi nãi vµ hµnh ®éng</a:t>
            </a:r>
          </a:p>
          <a:p>
            <a:r>
              <a:rPr lang="en-US" sz="2400">
                <a:solidFill>
                  <a:srgbClr val="0000FF"/>
                </a:solidFill>
                <a:latin typeface=".VnTime" pitchFamily="34" charset="0"/>
              </a:rPr>
              <a:t>  3.</a:t>
            </a:r>
            <a:r>
              <a:rPr lang="en-US" sz="2400">
                <a:solidFill>
                  <a:srgbClr val="0000FF"/>
                </a:solidFill>
                <a:latin typeface=".VnTimeH" pitchFamily="34" charset="0"/>
              </a:rPr>
              <a:t>ý</a:t>
            </a:r>
            <a:r>
              <a:rPr lang="en-US" sz="2400">
                <a:solidFill>
                  <a:srgbClr val="0000FF"/>
                </a:solidFill>
                <a:latin typeface=".VnTime" pitchFamily="34" charset="0"/>
              </a:rPr>
              <a:t> nghÜa </a:t>
            </a:r>
            <a:r>
              <a:rPr lang="en-US" sz="2400">
                <a:solidFill>
                  <a:srgbClr val="0000FF"/>
                </a:solidFill>
                <a:latin typeface="Times New Roman" pitchFamily="18" charset="0"/>
              </a:rPr>
              <a:t>của</a:t>
            </a:r>
            <a:r>
              <a:rPr lang="en-US" sz="2400">
                <a:solidFill>
                  <a:srgbClr val="0000FF"/>
                </a:solidFill>
                <a:latin typeface=".VnTime" pitchFamily="34" charset="0"/>
              </a:rPr>
              <a:t> c©u chuyÖn trªn lµ g×?</a:t>
            </a:r>
          </a:p>
          <a:p>
            <a:r>
              <a:rPr lang="en-US" sz="2400">
                <a:solidFill>
                  <a:srgbClr val="0000FF"/>
                </a:solidFill>
                <a:latin typeface=".VnTime" pitchFamily="34" charset="0"/>
              </a:rPr>
              <a:t>    a) Khen ngîi Sãc th«ng minh vµ cã tµi trång c©y,gieo h¹t.</a:t>
            </a:r>
          </a:p>
          <a:p>
            <a:r>
              <a:rPr lang="en-US" sz="2400">
                <a:solidFill>
                  <a:srgbClr val="0000FF"/>
                </a:solidFill>
                <a:latin typeface=".VnTime" pitchFamily="34" charset="0"/>
              </a:rPr>
              <a:t>    b) Khuyªn ng­êi ta tiÕt kiÖm.</a:t>
            </a:r>
          </a:p>
          <a:p>
            <a:r>
              <a:rPr lang="en-US" sz="2400">
                <a:solidFill>
                  <a:srgbClr val="0000FF"/>
                </a:solidFill>
                <a:latin typeface=".VnTime" pitchFamily="34" charset="0"/>
              </a:rPr>
              <a:t>    c) Khuyªn ng­êi ta biÕt lo xa vµ ch¨m chØ lµm viÖc.</a:t>
            </a:r>
          </a:p>
        </p:txBody>
      </p:sp>
      <p:sp>
        <p:nvSpPr>
          <p:cNvPr id="188429" name="Rectangle 13"/>
          <p:cNvSpPr>
            <a:spLocks noChangeArrowheads="1"/>
          </p:cNvSpPr>
          <p:nvPr/>
        </p:nvSpPr>
        <p:spPr bwMode="auto">
          <a:xfrm>
            <a:off x="457200" y="5359400"/>
            <a:ext cx="260350" cy="457200"/>
          </a:xfrm>
          <a:prstGeom prst="rect">
            <a:avLst/>
          </a:prstGeom>
          <a:noFill/>
          <a:ln w="9525">
            <a:noFill/>
            <a:miter lim="800000"/>
            <a:headEnd/>
            <a:tailEnd/>
          </a:ln>
          <a:effectLst/>
        </p:spPr>
        <p:txBody>
          <a:bodyPr wrap="none">
            <a:spAutoFit/>
          </a:bodyPr>
          <a:lstStyle/>
          <a:p>
            <a:pPr>
              <a:spcBef>
                <a:spcPct val="50000"/>
              </a:spcBef>
            </a:pPr>
            <a:r>
              <a:rPr lang="en-US" sz="2400">
                <a:solidFill>
                  <a:srgbClr val="FF3300"/>
                </a:solidFill>
                <a:latin typeface=".VnTime" pitchFamily="34" charset="0"/>
              </a:rPr>
              <a:t> </a:t>
            </a:r>
            <a:endParaRPr lang="en-US" sz="2400">
              <a:solidFill>
                <a:srgbClr val="0000FF"/>
              </a:solidFill>
              <a:latin typeface=".VnTime" pitchFamily="34" charset="0"/>
            </a:endParaRPr>
          </a:p>
        </p:txBody>
      </p:sp>
      <p:sp>
        <p:nvSpPr>
          <p:cNvPr id="188430" name="Oval 14"/>
          <p:cNvSpPr>
            <a:spLocks noChangeArrowheads="1"/>
          </p:cNvSpPr>
          <p:nvPr/>
        </p:nvSpPr>
        <p:spPr bwMode="auto">
          <a:xfrm>
            <a:off x="611188" y="5734050"/>
            <a:ext cx="504825" cy="431800"/>
          </a:xfrm>
          <a:prstGeom prst="ellipse">
            <a:avLst/>
          </a:prstGeom>
          <a:noFill/>
          <a:ln w="9525">
            <a:solidFill>
              <a:srgbClr val="FF0000"/>
            </a:solidFill>
            <a:round/>
            <a:headEnd/>
            <a:tailEnd/>
          </a:ln>
          <a:effectLst/>
        </p:spPr>
        <p:txBody>
          <a:bodyPr wrap="none" anchor="ctr"/>
          <a:lstStyle/>
          <a:p>
            <a:pPr algn="ctr"/>
            <a:endParaRPr lang="en-US" sz="2600">
              <a:latin typeface=".VnTime"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8422"/>
                                        </p:tgtEl>
                                        <p:attrNameLst>
                                          <p:attrName>style.visibility</p:attrName>
                                        </p:attrNameLst>
                                      </p:cBhvr>
                                      <p:to>
                                        <p:strVal val="visible"/>
                                      </p:to>
                                    </p:set>
                                    <p:animEffect transition="in" filter="wheel(4)">
                                      <p:cBhvr>
                                        <p:cTn id="7" dur="2000"/>
                                        <p:tgtEl>
                                          <p:spTgt spid="18842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88428"/>
                                        </p:tgtEl>
                                        <p:attrNameLst>
                                          <p:attrName>style.visibility</p:attrName>
                                        </p:attrNameLst>
                                      </p:cBhvr>
                                      <p:to>
                                        <p:strVal val="visible"/>
                                      </p:to>
                                    </p:set>
                                    <p:animEffect transition="in" filter="wedge">
                                      <p:cBhvr>
                                        <p:cTn id="12" dur="2000"/>
                                        <p:tgtEl>
                                          <p:spTgt spid="188428"/>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188424"/>
                                        </p:tgtEl>
                                        <p:attrNameLst>
                                          <p:attrName>style.visibility</p:attrName>
                                        </p:attrNameLst>
                                      </p:cBhvr>
                                      <p:to>
                                        <p:strVal val="visible"/>
                                      </p:to>
                                    </p:set>
                                    <p:anim calcmode="lin" valueType="num">
                                      <p:cBhvr additive="base">
                                        <p:cTn id="15" dur="500" fill="hold"/>
                                        <p:tgtEl>
                                          <p:spTgt spid="188424"/>
                                        </p:tgtEl>
                                        <p:attrNameLst>
                                          <p:attrName>ppt_x</p:attrName>
                                        </p:attrNameLst>
                                      </p:cBhvr>
                                      <p:tavLst>
                                        <p:tav tm="0">
                                          <p:val>
                                            <p:strVal val="#ppt_x"/>
                                          </p:val>
                                        </p:tav>
                                        <p:tav tm="100000">
                                          <p:val>
                                            <p:strVal val="#ppt_x"/>
                                          </p:val>
                                        </p:tav>
                                      </p:tavLst>
                                    </p:anim>
                                    <p:anim calcmode="lin" valueType="num">
                                      <p:cBhvr additive="base">
                                        <p:cTn id="16" dur="500" fill="hold"/>
                                        <p:tgtEl>
                                          <p:spTgt spid="188424"/>
                                        </p:tgtEl>
                                        <p:attrNameLst>
                                          <p:attrName>ppt_y</p:attrName>
                                        </p:attrNameLst>
                                      </p:cBhvr>
                                      <p:tavLst>
                                        <p:tav tm="0">
                                          <p:val>
                                            <p:strVal val="1+#ppt_h/2"/>
                                          </p:val>
                                        </p:tav>
                                        <p:tav tm="100000">
                                          <p:val>
                                            <p:strVal val="#ppt_y"/>
                                          </p:val>
                                        </p:tav>
                                      </p:tavLst>
                                    </p:anim>
                                  </p:childTnLst>
                                </p:cTn>
                              </p:par>
                              <p:par>
                                <p:cTn id="17" presetID="20" presetClass="entr" presetSubtype="0" fill="hold" grpId="0" nodeType="withEffect">
                                  <p:stCondLst>
                                    <p:cond delay="0"/>
                                  </p:stCondLst>
                                  <p:childTnLst>
                                    <p:set>
                                      <p:cBhvr>
                                        <p:cTn id="18" dur="1" fill="hold">
                                          <p:stCondLst>
                                            <p:cond delay="0"/>
                                          </p:stCondLst>
                                        </p:cTn>
                                        <p:tgtEl>
                                          <p:spTgt spid="188427"/>
                                        </p:tgtEl>
                                        <p:attrNameLst>
                                          <p:attrName>style.visibility</p:attrName>
                                        </p:attrNameLst>
                                      </p:cBhvr>
                                      <p:to>
                                        <p:strVal val="visible"/>
                                      </p:to>
                                    </p:set>
                                    <p:animEffect transition="in" filter="wedge">
                                      <p:cBhvr>
                                        <p:cTn id="19" dur="2000"/>
                                        <p:tgtEl>
                                          <p:spTgt spid="188427"/>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188430"/>
                                        </p:tgtEl>
                                        <p:attrNameLst>
                                          <p:attrName>style.visibility</p:attrName>
                                        </p:attrNameLst>
                                      </p:cBhvr>
                                      <p:to>
                                        <p:strVal val="visible"/>
                                      </p:to>
                                    </p:set>
                                    <p:anim calcmode="lin" valueType="num">
                                      <p:cBhvr additive="base">
                                        <p:cTn id="22" dur="500" fill="hold"/>
                                        <p:tgtEl>
                                          <p:spTgt spid="188430"/>
                                        </p:tgtEl>
                                        <p:attrNameLst>
                                          <p:attrName>ppt_x</p:attrName>
                                        </p:attrNameLst>
                                      </p:cBhvr>
                                      <p:tavLst>
                                        <p:tav tm="0">
                                          <p:val>
                                            <p:strVal val="#ppt_x"/>
                                          </p:val>
                                        </p:tav>
                                        <p:tav tm="100000">
                                          <p:val>
                                            <p:strVal val="#ppt_x"/>
                                          </p:val>
                                        </p:tav>
                                      </p:tavLst>
                                    </p:anim>
                                    <p:anim calcmode="lin" valueType="num">
                                      <p:cBhvr additive="base">
                                        <p:cTn id="23" dur="500" fill="hold"/>
                                        <p:tgtEl>
                                          <p:spTgt spid="18843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mph" presetSubtype="0" grpId="1" nodeType="clickEffect">
                                  <p:stCondLst>
                                    <p:cond delay="0"/>
                                  </p:stCondLst>
                                  <p:childTnLst>
                                    <p:set>
                                      <p:cBhvr override="childStyle">
                                        <p:cTn id="27" dur="indefinite"/>
                                        <p:tgtEl>
                                          <p:spTgt spid="188422"/>
                                        </p:tgtEl>
                                        <p:attrNameLst>
                                          <p:attrName>style.fontFamily</p:attrName>
                                        </p:attrNameLst>
                                      </p:cBhvr>
                                      <p:to>
                                        <p:strVal val="Times New Roma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2" grpId="0"/>
      <p:bldP spid="188422" grpId="1"/>
      <p:bldP spid="188424" grpId="0" animBg="1"/>
      <p:bldP spid="188427" grpId="0" animBg="1"/>
      <p:bldP spid="188428" grpId="0"/>
      <p:bldP spid="1884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2738438" y="234950"/>
            <a:ext cx="4695825" cy="457200"/>
          </a:xfrm>
          <a:prstGeom prst="rect">
            <a:avLst/>
          </a:prstGeom>
          <a:noFill/>
          <a:ln w="9525">
            <a:noFill/>
            <a:miter lim="800000"/>
            <a:headEnd/>
            <a:tailEnd/>
          </a:ln>
          <a:effectLst/>
        </p:spPr>
        <p:txBody>
          <a:bodyPr wrap="none">
            <a:spAutoFit/>
          </a:bodyPr>
          <a:lstStyle/>
          <a:p>
            <a:pPr algn="ctr"/>
            <a:r>
              <a:rPr lang="en-US" sz="2400" b="1">
                <a:solidFill>
                  <a:schemeClr val="accent2"/>
                </a:solidFill>
                <a:latin typeface="Times New Roman" pitchFamily="18" charset="0"/>
              </a:rPr>
              <a:t>Thứ hai ngày 15 tháng 7 năm 2013</a:t>
            </a:r>
          </a:p>
        </p:txBody>
      </p:sp>
      <p:sp>
        <p:nvSpPr>
          <p:cNvPr id="183299" name="Rectangle 3"/>
          <p:cNvSpPr>
            <a:spLocks noChangeArrowheads="1"/>
          </p:cNvSpPr>
          <p:nvPr/>
        </p:nvSpPr>
        <p:spPr bwMode="auto">
          <a:xfrm>
            <a:off x="3833813" y="612775"/>
            <a:ext cx="1827212" cy="457200"/>
          </a:xfrm>
          <a:prstGeom prst="rect">
            <a:avLst/>
          </a:prstGeom>
          <a:noFill/>
          <a:ln w="9525">
            <a:noFill/>
            <a:miter lim="800000"/>
            <a:headEnd/>
            <a:tailEnd/>
          </a:ln>
          <a:effectLst/>
        </p:spPr>
        <p:txBody>
          <a:bodyPr wrap="none">
            <a:spAutoFit/>
          </a:bodyPr>
          <a:lstStyle/>
          <a:p>
            <a:pPr algn="ctr"/>
            <a:r>
              <a:rPr lang="en-US" sz="2400" b="1">
                <a:solidFill>
                  <a:schemeClr val="accent2"/>
                </a:solidFill>
                <a:latin typeface="Times New Roman" pitchFamily="18" charset="0"/>
              </a:rPr>
              <a:t>Tập làm văn</a:t>
            </a:r>
          </a:p>
        </p:txBody>
      </p:sp>
      <p:sp>
        <p:nvSpPr>
          <p:cNvPr id="183300" name="Rectangle 4"/>
          <p:cNvSpPr>
            <a:spLocks noChangeArrowheads="1"/>
          </p:cNvSpPr>
          <p:nvPr/>
        </p:nvSpPr>
        <p:spPr bwMode="auto">
          <a:xfrm>
            <a:off x="2555875" y="981075"/>
            <a:ext cx="4830763" cy="579438"/>
          </a:xfrm>
          <a:prstGeom prst="rect">
            <a:avLst/>
          </a:prstGeom>
          <a:noFill/>
          <a:ln w="9525">
            <a:noFill/>
            <a:miter lim="800000"/>
            <a:headEnd/>
            <a:tailEnd/>
          </a:ln>
          <a:effectLst/>
        </p:spPr>
        <p:txBody>
          <a:bodyPr>
            <a:spAutoFit/>
          </a:bodyPr>
          <a:lstStyle/>
          <a:p>
            <a:pPr algn="ctr"/>
            <a:r>
              <a:rPr lang="en-US" sz="3200" b="1">
                <a:solidFill>
                  <a:srgbClr val="0000CC"/>
                </a:solidFill>
                <a:latin typeface="Times New Roman" pitchFamily="18" charset="0"/>
              </a:rPr>
              <a:t>Ôn tập văn kể chuyện</a:t>
            </a:r>
          </a:p>
        </p:txBody>
      </p:sp>
      <p:sp>
        <p:nvSpPr>
          <p:cNvPr id="183301" name="Rectangle 5"/>
          <p:cNvSpPr>
            <a:spLocks noChangeArrowheads="1"/>
          </p:cNvSpPr>
          <p:nvPr/>
        </p:nvSpPr>
        <p:spPr bwMode="auto">
          <a:xfrm>
            <a:off x="457200" y="3429000"/>
            <a:ext cx="8686800" cy="488950"/>
          </a:xfrm>
          <a:prstGeom prst="rect">
            <a:avLst/>
          </a:prstGeom>
          <a:noFill/>
          <a:ln w="9525">
            <a:noFill/>
            <a:miter lim="800000"/>
            <a:headEnd/>
            <a:tailEnd/>
          </a:ln>
          <a:effectLst/>
        </p:spPr>
        <p:txBody>
          <a:bodyPr>
            <a:spAutoFit/>
          </a:bodyPr>
          <a:lstStyle/>
          <a:p>
            <a:pPr>
              <a:spcBef>
                <a:spcPct val="50000"/>
              </a:spcBef>
            </a:pPr>
            <a:r>
              <a:rPr lang="en-US" sz="2600">
                <a:solidFill>
                  <a:srgbClr val="FF3300"/>
                </a:solidFill>
                <a:latin typeface=".VnTime" pitchFamily="34" charset="0"/>
              </a:rPr>
              <a:t> </a:t>
            </a:r>
            <a:endParaRPr lang="en-US" sz="2400">
              <a:solidFill>
                <a:srgbClr val="0000FF"/>
              </a:solidFill>
              <a:latin typeface=".VnTime" pitchFamily="34" charset="0"/>
            </a:endParaRPr>
          </a:p>
        </p:txBody>
      </p:sp>
      <p:sp>
        <p:nvSpPr>
          <p:cNvPr id="183302" name="Rectangle 6"/>
          <p:cNvSpPr>
            <a:spLocks noChangeArrowheads="1"/>
          </p:cNvSpPr>
          <p:nvPr/>
        </p:nvSpPr>
        <p:spPr bwMode="auto">
          <a:xfrm>
            <a:off x="304800" y="5207000"/>
            <a:ext cx="260350" cy="457200"/>
          </a:xfrm>
          <a:prstGeom prst="rect">
            <a:avLst/>
          </a:prstGeom>
          <a:noFill/>
          <a:ln w="9525">
            <a:noFill/>
            <a:miter lim="800000"/>
            <a:headEnd/>
            <a:tailEnd/>
          </a:ln>
          <a:effectLst/>
        </p:spPr>
        <p:txBody>
          <a:bodyPr wrap="none">
            <a:spAutoFit/>
          </a:bodyPr>
          <a:lstStyle/>
          <a:p>
            <a:pPr>
              <a:spcBef>
                <a:spcPct val="50000"/>
              </a:spcBef>
            </a:pPr>
            <a:r>
              <a:rPr lang="en-US" sz="2400">
                <a:solidFill>
                  <a:srgbClr val="FF3300"/>
                </a:solidFill>
                <a:latin typeface=".VnTime" pitchFamily="34" charset="0"/>
              </a:rPr>
              <a:t> </a:t>
            </a:r>
            <a:endParaRPr lang="en-US" sz="2400">
              <a:solidFill>
                <a:srgbClr val="0000FF"/>
              </a:solidFill>
              <a:latin typeface=".VnTime" pitchFamily="34" charset="0"/>
            </a:endParaRPr>
          </a:p>
        </p:txBody>
      </p:sp>
      <p:sp>
        <p:nvSpPr>
          <p:cNvPr id="183303" name="Rectangle 7"/>
          <p:cNvSpPr>
            <a:spLocks noChangeArrowheads="1"/>
          </p:cNvSpPr>
          <p:nvPr/>
        </p:nvSpPr>
        <p:spPr bwMode="auto">
          <a:xfrm>
            <a:off x="381000" y="6197600"/>
            <a:ext cx="184150" cy="457200"/>
          </a:xfrm>
          <a:prstGeom prst="rect">
            <a:avLst/>
          </a:prstGeom>
          <a:noFill/>
          <a:ln w="9525">
            <a:noFill/>
            <a:miter lim="800000"/>
            <a:headEnd/>
            <a:tailEnd/>
          </a:ln>
          <a:effectLst/>
        </p:spPr>
        <p:txBody>
          <a:bodyPr wrap="none">
            <a:spAutoFit/>
          </a:bodyPr>
          <a:lstStyle/>
          <a:p>
            <a:pPr>
              <a:spcBef>
                <a:spcPct val="50000"/>
              </a:spcBef>
            </a:pPr>
            <a:endParaRPr lang="en-US" sz="2400">
              <a:solidFill>
                <a:srgbClr val="0000FF"/>
              </a:solidFill>
              <a:latin typeface=".VnTime" pitchFamily="34" charset="0"/>
            </a:endParaRPr>
          </a:p>
        </p:txBody>
      </p:sp>
      <p:sp>
        <p:nvSpPr>
          <p:cNvPr id="183304" name="Rectangle 8"/>
          <p:cNvSpPr>
            <a:spLocks noChangeArrowheads="1"/>
          </p:cNvSpPr>
          <p:nvPr/>
        </p:nvSpPr>
        <p:spPr bwMode="auto">
          <a:xfrm>
            <a:off x="457200" y="5359400"/>
            <a:ext cx="260350" cy="457200"/>
          </a:xfrm>
          <a:prstGeom prst="rect">
            <a:avLst/>
          </a:prstGeom>
          <a:noFill/>
          <a:ln w="9525">
            <a:noFill/>
            <a:miter lim="800000"/>
            <a:headEnd/>
            <a:tailEnd/>
          </a:ln>
          <a:effectLst/>
        </p:spPr>
        <p:txBody>
          <a:bodyPr wrap="none">
            <a:spAutoFit/>
          </a:bodyPr>
          <a:lstStyle/>
          <a:p>
            <a:pPr>
              <a:spcBef>
                <a:spcPct val="50000"/>
              </a:spcBef>
            </a:pPr>
            <a:r>
              <a:rPr lang="en-US" sz="2400">
                <a:solidFill>
                  <a:srgbClr val="FF3300"/>
                </a:solidFill>
                <a:latin typeface=".VnTime" pitchFamily="34" charset="0"/>
              </a:rPr>
              <a:t> </a:t>
            </a:r>
            <a:endParaRPr lang="en-US" sz="2400">
              <a:solidFill>
                <a:srgbClr val="0000FF"/>
              </a:solidFill>
              <a:latin typeface=".VnTime" pitchFamily="34" charset="0"/>
            </a:endParaRPr>
          </a:p>
        </p:txBody>
      </p:sp>
      <p:pic>
        <p:nvPicPr>
          <p:cNvPr id="183305" name="Picture 9" descr="IMG_1575"/>
          <p:cNvPicPr>
            <a:picLocks noChangeAspect="1" noChangeArrowheads="1"/>
          </p:cNvPicPr>
          <p:nvPr/>
        </p:nvPicPr>
        <p:blipFill>
          <a:blip r:embed="rId2" cstate="print">
            <a:lum bright="6000" contrast="-12000"/>
          </a:blip>
          <a:srcRect l="2489" t="10753"/>
          <a:stretch>
            <a:fillRect/>
          </a:stretch>
        </p:blipFill>
        <p:spPr bwMode="auto">
          <a:xfrm>
            <a:off x="323850" y="1557338"/>
            <a:ext cx="8569325" cy="5300662"/>
          </a:xfrm>
          <a:prstGeom prst="rect">
            <a:avLst/>
          </a:prstGeom>
          <a:noFill/>
          <a:ln w="57150">
            <a:solidFill>
              <a:srgbClr val="000000"/>
            </a:solid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3305"/>
                                        </p:tgtEl>
                                        <p:attrNameLst>
                                          <p:attrName>style.visibility</p:attrName>
                                        </p:attrNameLst>
                                      </p:cBhvr>
                                      <p:to>
                                        <p:strVal val="visible"/>
                                      </p:to>
                                    </p:set>
                                    <p:animEffect transition="in" filter="box(in)">
                                      <p:cBhvr>
                                        <p:cTn id="7" dur="500"/>
                                        <p:tgtEl>
                                          <p:spTgt spid="183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442" name="Group 2"/>
          <p:cNvGrpSpPr>
            <a:grpSpLocks/>
          </p:cNvGrpSpPr>
          <p:nvPr/>
        </p:nvGrpSpPr>
        <p:grpSpPr bwMode="auto">
          <a:xfrm>
            <a:off x="0" y="0"/>
            <a:ext cx="9144000" cy="7086600"/>
            <a:chOff x="0" y="0"/>
            <a:chExt cx="5760" cy="4464"/>
          </a:xfrm>
        </p:grpSpPr>
        <p:pic>
          <p:nvPicPr>
            <p:cNvPr id="189443" name="Picture 3" descr="Picture14"/>
            <p:cNvPicPr>
              <a:picLocks noChangeAspect="1" noChangeArrowheads="1"/>
            </p:cNvPicPr>
            <p:nvPr/>
          </p:nvPicPr>
          <p:blipFill>
            <a:blip r:embed="rId2"/>
            <a:srcRect/>
            <a:stretch>
              <a:fillRect/>
            </a:stretch>
          </p:blipFill>
          <p:spPr bwMode="auto">
            <a:xfrm>
              <a:off x="0" y="0"/>
              <a:ext cx="5760" cy="4452"/>
            </a:xfrm>
            <a:prstGeom prst="rect">
              <a:avLst/>
            </a:prstGeom>
            <a:noFill/>
          </p:spPr>
        </p:pic>
        <p:pic>
          <p:nvPicPr>
            <p:cNvPr id="189444" name="Picture 4" descr="MIL10003"/>
            <p:cNvPicPr>
              <a:picLocks noChangeAspect="1" noChangeArrowheads="1"/>
            </p:cNvPicPr>
            <p:nvPr/>
          </p:nvPicPr>
          <p:blipFill>
            <a:blip r:embed="rId3">
              <a:clrChange>
                <a:clrFrom>
                  <a:srgbClr val="F4EEF0"/>
                </a:clrFrom>
                <a:clrTo>
                  <a:srgbClr val="F4EEF0">
                    <a:alpha val="0"/>
                  </a:srgbClr>
                </a:clrTo>
              </a:clrChange>
            </a:blip>
            <a:srcRect l="83072" t="11674" r="7500" b="6180"/>
            <a:stretch>
              <a:fillRect/>
            </a:stretch>
          </p:blipFill>
          <p:spPr bwMode="auto">
            <a:xfrm>
              <a:off x="144" y="144"/>
              <a:ext cx="562" cy="4176"/>
            </a:xfrm>
            <a:prstGeom prst="rect">
              <a:avLst/>
            </a:prstGeom>
            <a:noFill/>
            <a:ln w="76200">
              <a:noFill/>
              <a:miter lim="800000"/>
              <a:headEnd/>
              <a:tailEnd/>
            </a:ln>
          </p:spPr>
        </p:pic>
        <p:pic>
          <p:nvPicPr>
            <p:cNvPr id="189445" name="Picture 5" descr="MIL10003"/>
            <p:cNvPicPr>
              <a:picLocks noChangeAspect="1" noChangeArrowheads="1"/>
            </p:cNvPicPr>
            <p:nvPr/>
          </p:nvPicPr>
          <p:blipFill>
            <a:blip r:embed="rId4">
              <a:clrChange>
                <a:clrFrom>
                  <a:srgbClr val="F4EEF0"/>
                </a:clrFrom>
                <a:clrTo>
                  <a:srgbClr val="F4EEF0">
                    <a:alpha val="0"/>
                  </a:srgbClr>
                </a:clrTo>
              </a:clrChange>
            </a:blip>
            <a:srcRect l="7500" t="6180" r="83072" b="11674"/>
            <a:stretch>
              <a:fillRect/>
            </a:stretch>
          </p:blipFill>
          <p:spPr bwMode="auto">
            <a:xfrm>
              <a:off x="4992" y="96"/>
              <a:ext cx="624" cy="4368"/>
            </a:xfrm>
            <a:prstGeom prst="rect">
              <a:avLst/>
            </a:prstGeom>
            <a:noFill/>
            <a:ln w="76200">
              <a:noFill/>
              <a:miter lim="800000"/>
              <a:headEnd/>
              <a:tailEnd/>
            </a:ln>
          </p:spPr>
        </p:pic>
      </p:grpSp>
      <p:sp>
        <p:nvSpPr>
          <p:cNvPr id="189446" name="WordArt 6"/>
          <p:cNvSpPr>
            <a:spLocks noChangeArrowheads="1" noChangeShapeType="1" noTextEdit="1"/>
          </p:cNvSpPr>
          <p:nvPr/>
        </p:nvSpPr>
        <p:spPr bwMode="auto">
          <a:xfrm>
            <a:off x="990600" y="914400"/>
            <a:ext cx="7467600" cy="3352800"/>
          </a:xfrm>
          <a:prstGeom prst="rect">
            <a:avLst/>
          </a:prstGeom>
        </p:spPr>
        <p:txBody>
          <a:bodyPr wrap="none" fromWordArt="1">
            <a:prstTxWarp prst="textDeflate">
              <a:avLst>
                <a:gd name="adj" fmla="val 26227"/>
              </a:avLst>
            </a:prstTxWarp>
          </a:bodyPr>
          <a:lstStyle/>
          <a:p>
            <a:pPr algn="ctr"/>
            <a:r>
              <a:rPr lang="en-US" sz="3600" b="1" kern="10">
                <a:ln w="9525">
                  <a:solidFill>
                    <a:srgbClr val="000000"/>
                  </a:solidFill>
                  <a:round/>
                  <a:headEnd/>
                  <a:tailEnd/>
                </a:ln>
                <a:gradFill rotWithShape="1">
                  <a:gsLst>
                    <a:gs pos="0">
                      <a:srgbClr val="FF0000"/>
                    </a:gs>
                    <a:gs pos="100000">
                      <a:srgbClr val="008000"/>
                    </a:gs>
                  </a:gsLst>
                  <a:lin ang="5400000" scaled="1"/>
                </a:gradFill>
                <a:latin typeface="Times New Roman"/>
                <a:cs typeface="Times New Roman"/>
              </a:rPr>
              <a:t>CHÀO TẠM BIỆT</a:t>
            </a:r>
          </a:p>
        </p:txBody>
      </p:sp>
      <p:pic>
        <p:nvPicPr>
          <p:cNvPr id="189447" name="Picture 7" descr="4121"/>
          <p:cNvPicPr>
            <a:picLocks noChangeAspect="1" noChangeArrowheads="1" noCrop="1"/>
          </p:cNvPicPr>
          <p:nvPr/>
        </p:nvPicPr>
        <p:blipFill>
          <a:blip r:embed="rId5"/>
          <a:srcRect/>
          <a:stretch>
            <a:fillRect/>
          </a:stretch>
        </p:blipFill>
        <p:spPr bwMode="auto">
          <a:xfrm>
            <a:off x="1981200" y="3581400"/>
            <a:ext cx="5334000" cy="2971800"/>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89446"/>
                                        </p:tgtEl>
                                        <p:attrNameLst>
                                          <p:attrName>style.visibility</p:attrName>
                                        </p:attrNameLst>
                                      </p:cBhvr>
                                      <p:to>
                                        <p:strVal val="visible"/>
                                      </p:to>
                                    </p:set>
                                    <p:animEffect transition="in" filter="fade">
                                      <p:cBhvr>
                                        <p:cTn id="7" dur="770" decel="100000"/>
                                        <p:tgtEl>
                                          <p:spTgt spid="189446"/>
                                        </p:tgtEl>
                                      </p:cBhvr>
                                    </p:animEffect>
                                    <p:animScale>
                                      <p:cBhvr>
                                        <p:cTn id="8" dur="770" decel="100000"/>
                                        <p:tgtEl>
                                          <p:spTgt spid="189446"/>
                                        </p:tgtEl>
                                      </p:cBhvr>
                                      <p:from x="10000" y="10000"/>
                                      <p:to x="200000" y="450000"/>
                                    </p:animScale>
                                    <p:animScale>
                                      <p:cBhvr>
                                        <p:cTn id="9" dur="1230" accel="100000" fill="hold">
                                          <p:stCondLst>
                                            <p:cond delay="770"/>
                                          </p:stCondLst>
                                        </p:cTn>
                                        <p:tgtEl>
                                          <p:spTgt spid="189446"/>
                                        </p:tgtEl>
                                      </p:cBhvr>
                                      <p:from x="200000" y="450000"/>
                                      <p:to x="100000" y="100000"/>
                                    </p:animScale>
                                    <p:set>
                                      <p:cBhvr>
                                        <p:cTn id="10" dur="770" fill="hold"/>
                                        <p:tgtEl>
                                          <p:spTgt spid="189446"/>
                                        </p:tgtEl>
                                        <p:attrNameLst>
                                          <p:attrName>ppt_x</p:attrName>
                                        </p:attrNameLst>
                                      </p:cBhvr>
                                      <p:to>
                                        <p:strVal val="(0.5)"/>
                                      </p:to>
                                    </p:set>
                                    <p:anim from="(0.5)" to="(#ppt_x)" calcmode="lin" valueType="num">
                                      <p:cBhvr>
                                        <p:cTn id="11" dur="1230" accel="100000" fill="hold">
                                          <p:stCondLst>
                                            <p:cond delay="770"/>
                                          </p:stCondLst>
                                        </p:cTn>
                                        <p:tgtEl>
                                          <p:spTgt spid="189446"/>
                                        </p:tgtEl>
                                        <p:attrNameLst>
                                          <p:attrName>ppt_x</p:attrName>
                                        </p:attrNameLst>
                                      </p:cBhvr>
                                    </p:anim>
                                    <p:set>
                                      <p:cBhvr>
                                        <p:cTn id="12" dur="770" fill="hold"/>
                                        <p:tgtEl>
                                          <p:spTgt spid="189446"/>
                                        </p:tgtEl>
                                        <p:attrNameLst>
                                          <p:attrName>ppt_y</p:attrName>
                                        </p:attrNameLst>
                                      </p:cBhvr>
                                      <p:to>
                                        <p:strVal val="(#ppt_y+0.4)"/>
                                      </p:to>
                                    </p:set>
                                    <p:anim from="(#ppt_y+0.4)" to="(#ppt_y)" calcmode="lin" valueType="num">
                                      <p:cBhvr>
                                        <p:cTn id="13" dur="1230" accel="100000" fill="hold">
                                          <p:stCondLst>
                                            <p:cond delay="770"/>
                                          </p:stCondLst>
                                        </p:cTn>
                                        <p:tgtEl>
                                          <p:spTgt spid="189446"/>
                                        </p:tgtEl>
                                        <p:attrNameLst>
                                          <p:attrName>ppt_y</p:attrName>
                                        </p:attrNameLst>
                                      </p:cBhvr>
                                    </p:anim>
                                  </p:childTnLst>
                                </p:cTn>
                              </p:par>
                            </p:childTnLst>
                          </p:cTn>
                        </p:par>
                        <p:par>
                          <p:cTn id="14" fill="hold">
                            <p:stCondLst>
                              <p:cond delay="2000"/>
                            </p:stCondLst>
                            <p:childTnLst>
                              <p:par>
                                <p:cTn id="15" presetID="20" presetClass="entr" presetSubtype="0" fill="hold" nodeType="afterEffect">
                                  <p:stCondLst>
                                    <p:cond delay="0"/>
                                  </p:stCondLst>
                                  <p:childTnLst>
                                    <p:set>
                                      <p:cBhvr>
                                        <p:cTn id="16" dur="1" fill="hold">
                                          <p:stCondLst>
                                            <p:cond delay="0"/>
                                          </p:stCondLst>
                                        </p:cTn>
                                        <p:tgtEl>
                                          <p:spTgt spid="189447"/>
                                        </p:tgtEl>
                                        <p:attrNameLst>
                                          <p:attrName>style.visibility</p:attrName>
                                        </p:attrNameLst>
                                      </p:cBhvr>
                                      <p:to>
                                        <p:strVal val="visible"/>
                                      </p:to>
                                    </p:set>
                                    <p:animEffect transition="in" filter="wedge">
                                      <p:cBhvr>
                                        <p:cTn id="17" dur="2000"/>
                                        <p:tgtEl>
                                          <p:spTgt spid="189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6"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1082</TotalTime>
  <Words>755</Words>
  <Application>Microsoft Office PowerPoint</Application>
  <PresentationFormat>On-screen Show (4:3)</PresentationFormat>
  <Paragraphs>88</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.VnTime</vt:lpstr>
      <vt:lpstr>Times New Roman</vt:lpstr>
      <vt:lpstr>Wingdings</vt:lpstr>
      <vt:lpstr>.VnTimeH</vt:lpstr>
      <vt:lpstr>Default Design</vt:lpstr>
      <vt:lpstr>Slide 1</vt:lpstr>
      <vt:lpstr> </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ht</dc:creator>
  <cp:lastModifiedBy>Administrator</cp:lastModifiedBy>
  <cp:revision>253</cp:revision>
  <dcterms:created xsi:type="dcterms:W3CDTF">2010-02-01T04:15:23Z</dcterms:created>
  <dcterms:modified xsi:type="dcterms:W3CDTF">2015-05-15T18:31:17Z</dcterms:modified>
</cp:coreProperties>
</file>