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609" r:id="rId2"/>
    <p:sldId id="619" r:id="rId3"/>
    <p:sldId id="620" r:id="rId4"/>
    <p:sldId id="622" r:id="rId5"/>
    <p:sldId id="624" r:id="rId6"/>
    <p:sldId id="625" r:id="rId7"/>
    <p:sldId id="626" r:id="rId8"/>
    <p:sldId id="627" r:id="rId9"/>
    <p:sldId id="629" r:id="rId10"/>
    <p:sldId id="630" r:id="rId11"/>
    <p:sldId id="631" r:id="rId12"/>
    <p:sldId id="643" r:id="rId13"/>
    <p:sldId id="644" r:id="rId14"/>
    <p:sldId id="645" r:id="rId15"/>
    <p:sldId id="646" r:id="rId16"/>
    <p:sldId id="632" r:id="rId17"/>
    <p:sldId id="635" r:id="rId18"/>
    <p:sldId id="640" r:id="rId19"/>
    <p:sldId id="641" r:id="rId20"/>
    <p:sldId id="634" r:id="rId21"/>
    <p:sldId id="636" r:id="rId22"/>
    <p:sldId id="637" r:id="rId23"/>
    <p:sldId id="638" r:id="rId24"/>
    <p:sldId id="639" r:id="rId25"/>
    <p:sldId id="647" r:id="rId26"/>
    <p:sldId id="648" r:id="rId27"/>
    <p:sldId id="649" r:id="rId28"/>
    <p:sldId id="650" r:id="rId29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CCFF99"/>
    <a:srgbClr val="3AE731"/>
    <a:srgbClr val="CC0099"/>
    <a:srgbClr val="5CC727"/>
    <a:srgbClr val="F68B32"/>
    <a:srgbClr val="F96841"/>
    <a:srgbClr val="0CC43C"/>
    <a:srgbClr val="008000"/>
    <a:srgbClr val="24CA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3250" autoAdjust="0"/>
  </p:normalViewPr>
  <p:slideViewPr>
    <p:cSldViewPr>
      <p:cViewPr varScale="1">
        <p:scale>
          <a:sx n="112" d="100"/>
          <a:sy n="112" d="100"/>
        </p:scale>
        <p:origin x="566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420E58-505A-4D85-B56F-8B4029475562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53CAB7-4CC0-4A55-B518-9B187561A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068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2B105B-47CB-4045-9AF3-8F3763B9EA98}" type="slidenum">
              <a:rPr lang="en-US"/>
              <a:pPr/>
              <a:t>1</a:t>
            </a:fld>
            <a:endParaRPr lang="en-US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2885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853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33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32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523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3742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445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1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1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45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0502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375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673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073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AE7991-2FAD-4FAD-91D0-F5406E83A19C}" type="datetimeFigureOut">
              <a:rPr lang="en-US" smtClean="0"/>
              <a:t>4/14/2021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6D3EFB-67F9-4BBD-9A1E-0CE3DCE3713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8576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audio" Target="../media/audio1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:\Thư viện dữ liệu\Thư viện dữ liệu\ThuVien4\Tiếng Việt 4\đàn ngan mới nở.jpg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79662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2566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1359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5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2400" y="133350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lông :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hung hung vằn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đen ; 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màu vàng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nhạt ; đen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như gỗ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mun ;  </a:t>
            </a:r>
            <a:r>
              <a:rPr lang="en-US" sz="4200">
                <a:ln w="11430"/>
                <a:solidFill>
                  <a:schemeClr val="accent6">
                    <a:lumMod val="75000"/>
                  </a:schemeClr>
                </a:solidFill>
                <a:latin typeface="+mj-lt"/>
                <a:cs typeface="Times New Roman" pitchFamily="18" charset="0"/>
              </a:rPr>
              <a:t>tam thể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; </a:t>
            </a:r>
            <a:r>
              <a:rPr lang="en-US" sz="4200">
                <a:ln w="11430"/>
                <a:solidFill>
                  <a:srgbClr val="0000CC"/>
                </a:solidFill>
                <a:latin typeface="+mj-lt"/>
                <a:cs typeface="Times New Roman" pitchFamily="18" charset="0"/>
              </a:rPr>
              <a:t>nhị thể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,…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28600" y="2248585"/>
            <a:ext cx="86106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Hai tai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dong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dỏng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dựng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đứng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rất tinh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nhậy ;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như hai hình tam giác nhỏ luôn vểnh lên,... 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5816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0500" y="133350"/>
            <a:ext cx="8763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đầu :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tròn như quả cam sành ; tròn to như gáo dừa ;  tròn như quả bóng;…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607225"/>
            <a:ext cx="838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Đôi mắt :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tròn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như hai hòn bi ve; hai hạt nhãn; long lanh; luôn đưa đi đưa lại; 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638550"/>
            <a:ext cx="793198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mũi : </a:t>
            </a:r>
            <a:r>
              <a:rPr lang="en-US" sz="4200" smtClean="0">
                <a:ln w="11430"/>
                <a:latin typeface="+mj-lt"/>
                <a:cs typeface="Times New Roman" pitchFamily="18" charset="0"/>
              </a:rPr>
              <a:t>Hếch </a:t>
            </a:r>
            <a:r>
              <a:rPr lang="en-US" sz="4200">
                <a:ln w="11430"/>
                <a:latin typeface="+mj-lt"/>
                <a:cs typeface="Times New Roman" pitchFamily="18" charset="0"/>
              </a:rPr>
              <a:t>lên, hơi hồng; đen,…</a:t>
            </a:r>
            <a:endParaRPr lang="en-US" sz="42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1188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0500" y="133350"/>
            <a:ext cx="8724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ria :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Trắng và cứng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như cước, luôn vểnh lên, đen như màu lông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,...</a:t>
            </a:r>
            <a:endParaRPr lang="en-US" sz="440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607225"/>
            <a:ext cx="87630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Bốn chân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Thon nhỏ, bước đi nhanh nhẹn, ngắn chùn chùn với chiếc móng sắc nhọn, 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638550"/>
            <a:ext cx="73152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đuôi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Dài thướt tha, duyên dáng, luôn ngoe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nguẩy,… 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199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318091"/>
              </p:ext>
            </p:extLst>
          </p:nvPr>
        </p:nvGraphicFramePr>
        <p:xfrm>
          <a:off x="171734" y="133350"/>
          <a:ext cx="8515066" cy="48768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5150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pPr algn="ctr"/>
                      <a:r>
                        <a:rPr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mèo</a:t>
                      </a:r>
                      <a:endParaRPr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Luôn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quấn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quýt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bên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Nũng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nịu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dụi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đầu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chân</a:t>
                      </a:r>
                      <a:r>
                        <a:rPr kumimoji="0" lang="en-US" sz="3400" b="0" kern="1200" baseline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như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đòi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bế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nhỏ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khoan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thai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từ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ngoài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vào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trong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pPr marL="0" algn="just" rtl="0" eaLnBrk="1" latinLnBrk="0" hangingPunct="1"/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Bước</a:t>
                      </a: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nhàng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rón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rén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algn="just"/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thin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thít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rình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chuột</a:t>
                      </a:r>
                      <a:endParaRPr kumimoji="0" lang="en-US" sz="3400" b="0" kern="1200" baseline="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>
                        <a:buFontTx/>
                        <a:buNone/>
                      </a:pP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Vời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con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chuột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đến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khi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chết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mới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617220">
                <a:tc>
                  <a:txBody>
                    <a:bodyPr/>
                    <a:lstStyle/>
                    <a:p>
                      <a:pPr marL="0" algn="just" rtl="0" eaLnBrk="1" latinLnBrk="0" hangingPunct="1">
                        <a:buFontTx/>
                        <a:buNone/>
                      </a:pP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4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Nằ</a:t>
                      </a:r>
                      <a:r>
                        <a:rPr kumimoji="0" lang="en-US" sz="34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sưởi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nắng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 hay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lấy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tay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rửa</a:t>
                      </a:r>
                      <a:r>
                        <a:rPr kumimoji="0" lang="en-US" sz="34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4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mặt</a:t>
                      </a:r>
                      <a:endParaRPr kumimoji="0" lang="en-US" sz="34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86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256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diamond/>
        <p:sndAc>
          <p:stSnd>
            <p:snd r:embed="rId2" name="chimes.wav"/>
          </p:stSnd>
        </p:sndAc>
      </p:transition>
    </mc:Choice>
    <mc:Fallback xmlns="">
      <p:transition spd="slow">
        <p:diamond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1944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4709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5"/>
            <a:ext cx="9144000" cy="51409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68323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5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700" y="0"/>
            <a:ext cx="91567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152400" y="57150"/>
            <a:ext cx="1447800" cy="609600"/>
          </a:xfrm>
          <a:prstGeom prst="wedgeRoundRectCallout">
            <a:avLst>
              <a:gd name="adj1" fmla="val -14539"/>
              <a:gd name="adj2" fmla="val 49953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Bộ lông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7061200" y="971550"/>
            <a:ext cx="889000" cy="609600"/>
          </a:xfrm>
          <a:prstGeom prst="wedgeRoundRectCallout">
            <a:avLst>
              <a:gd name="adj1" fmla="val -284329"/>
              <a:gd name="adj2" fmla="val 300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Mắt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137400" y="4241800"/>
            <a:ext cx="1524000" cy="609600"/>
          </a:xfrm>
          <a:prstGeom prst="wedgeRoundRectCallout">
            <a:avLst>
              <a:gd name="adj1" fmla="val -160094"/>
              <a:gd name="adj2" fmla="val -25463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Ria mép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04800" y="4248150"/>
            <a:ext cx="1143000" cy="609600"/>
          </a:xfrm>
          <a:prstGeom prst="wedgeRoundRectCallout">
            <a:avLst>
              <a:gd name="adj1" fmla="val 34350"/>
              <a:gd name="adj2" fmla="val -37754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Tai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6362700" y="165100"/>
            <a:ext cx="1143000" cy="609600"/>
          </a:xfrm>
          <a:prstGeom prst="wedgeRoundRectCallout">
            <a:avLst>
              <a:gd name="adj1" fmla="val -246761"/>
              <a:gd name="adj2" fmla="val 2453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Đầu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3428999" y="4324350"/>
            <a:ext cx="1143000" cy="609600"/>
          </a:xfrm>
          <a:prstGeom prst="wedgeRoundRectCallout">
            <a:avLst>
              <a:gd name="adj1" fmla="val 81016"/>
              <a:gd name="adj2" fmla="val -329630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Mũi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2" name="Rounded Rectangular Callout 11"/>
          <p:cNvSpPr/>
          <p:nvPr/>
        </p:nvSpPr>
        <p:spPr>
          <a:xfrm>
            <a:off x="1676400" y="4324350"/>
            <a:ext cx="1269999" cy="609600"/>
          </a:xfrm>
          <a:prstGeom prst="wedgeRoundRectCallout">
            <a:avLst>
              <a:gd name="adj1" fmla="val 156683"/>
              <a:gd name="adj2" fmla="val -192129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Miệng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061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  <p:sndAc>
          <p:stSnd>
            <p:snd r:embed="rId2" name="chimes.wav"/>
          </p:stSnd>
        </p:sndAc>
      </p:transition>
    </mc:Choice>
    <mc:Fallback xmlns="">
      <p:transition spd="slow">
        <p:zoom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350"/>
            <a:ext cx="9144001" cy="5149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ounded Rectangular Callout 4"/>
          <p:cNvSpPr/>
          <p:nvPr/>
        </p:nvSpPr>
        <p:spPr>
          <a:xfrm>
            <a:off x="5791200" y="4324350"/>
            <a:ext cx="1143000" cy="609600"/>
          </a:xfrm>
          <a:prstGeom prst="wedgeRoundRectCallout">
            <a:avLst>
              <a:gd name="adj1" fmla="val -201205"/>
              <a:gd name="adj2" fmla="val -5254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Chân</a:t>
            </a:r>
            <a:endParaRPr lang="en-US" sz="28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1879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12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250946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3707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0622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Rectangle 6"/>
          <p:cNvSpPr/>
          <p:nvPr/>
        </p:nvSpPr>
        <p:spPr>
          <a:xfrm>
            <a:off x="159793" y="20955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lông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toàn thân màu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đen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màu xám ; lông vàng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mượt ; trắng muốt 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8697" y="1656100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đầu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trông như yên xe ngựa;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quả bóng, quả đu đủ …</a:t>
            </a:r>
            <a:endParaRPr lang="en-US" sz="4400" dirty="0">
              <a:ln w="11430"/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894" y="3095885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lưỡi :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màu hồng, lúc nào cũng thè ra,...</a:t>
            </a:r>
            <a:endParaRPr lang="en-US" sz="4400" dirty="0">
              <a:ln w="11430"/>
              <a:solidFill>
                <a:srgbClr val="FF00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0617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219501" y="2279362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Đôi mắt : </a:t>
            </a:r>
            <a:r>
              <a:rPr lang="en-US" sz="4400" b="1" i="1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trong xanh như nước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biển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mắt đen pha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nâu ;…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3814286"/>
            <a:ext cx="892103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mũi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luôn khịt khịt để đánh hơi, 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6325" y="155704"/>
            <a:ext cx="861060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Hai tai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tai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to ;  mỏng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luôn cụp về phía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trước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rất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thính ; 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hai tai như hai cái lá mít nhỏ dựng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đứng ;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433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Rectangle 11"/>
          <p:cNvSpPr/>
          <p:nvPr/>
        </p:nvSpPr>
        <p:spPr>
          <a:xfrm>
            <a:off x="190500" y="133350"/>
            <a:ext cx="87249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Bộ ria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râu ngắn, cứng và mọc quanh mép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,…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28600" y="1607225"/>
            <a:ext cx="8763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Bốn chân :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chân cao, gầy với những chiếc móng đen sắc, ….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0500" y="3106400"/>
            <a:ext cx="84963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200" b="1" smtClean="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Cái đuôi : </a:t>
            </a:r>
            <a:r>
              <a:rPr lang="en-US" sz="4400" b="1" i="1">
                <a:ln w="11430"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đuôi dài, </a:t>
            </a:r>
            <a:r>
              <a:rPr lang="en-US" sz="4400">
                <a:ln w="11430"/>
                <a:solidFill>
                  <a:srgbClr val="FF0000"/>
                </a:solidFill>
                <a:latin typeface="+mj-lt"/>
                <a:cs typeface="Times New Roman" pitchFamily="18" charset="0"/>
              </a:rPr>
              <a:t>cong cong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luôn </a:t>
            </a:r>
            <a:r>
              <a:rPr lang="en-US" sz="4400">
                <a:ln w="11430"/>
                <a:latin typeface="+mj-lt"/>
                <a:cs typeface="Times New Roman" pitchFamily="18" charset="0"/>
              </a:rPr>
              <a:t>ngoe </a:t>
            </a:r>
            <a:r>
              <a:rPr lang="en-US" sz="4400" smtClean="0">
                <a:ln w="11430"/>
                <a:latin typeface="+mj-lt"/>
                <a:cs typeface="Times New Roman" pitchFamily="18" charset="0"/>
              </a:rPr>
              <a:t>nguẩy, phất lên như ngọn cờ,… </a:t>
            </a:r>
            <a:endParaRPr lang="en-US" sz="4400" dirty="0">
              <a:ln w="11430"/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730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2484"/>
          <a:stretch/>
        </p:blipFill>
        <p:spPr>
          <a:xfrm>
            <a:off x="0" y="-1"/>
            <a:ext cx="9144000" cy="51515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7529515"/>
              </p:ext>
            </p:extLst>
          </p:nvPr>
        </p:nvGraphicFramePr>
        <p:xfrm>
          <a:off x="184244" y="133351"/>
          <a:ext cx="8807356" cy="4912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8073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38217">
                <a:tc>
                  <a:txBody>
                    <a:bodyPr/>
                    <a:lstStyle/>
                    <a:p>
                      <a:pPr algn="ctr"/>
                      <a:r>
                        <a:rPr lang="en-US" sz="3200" b="1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Hoạt</a:t>
                      </a:r>
                      <a:r>
                        <a:rPr lang="en-US" sz="3200" b="1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động</a:t>
                      </a:r>
                      <a:r>
                        <a:rPr lang="en-US" sz="3200" b="1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của</a:t>
                      </a:r>
                      <a:r>
                        <a:rPr lang="en-US" sz="3200" b="1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lang="en-US" sz="3200" b="1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chó</a:t>
                      </a:r>
                      <a:endParaRPr lang="en-US" sz="3200" b="1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Mỗi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lần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có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người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về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là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vẫy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đuôi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mừng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rối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rít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200" b="0" kern="1200" dirty="0" err="1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Nhảy</a:t>
                      </a:r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chồm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lên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em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200" b="0" kern="1200" dirty="0" err="1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/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Chạy</a:t>
                      </a:r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rất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nhanh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hay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đuổi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gà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vịt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.</a:t>
                      </a:r>
                      <a:endParaRPr kumimoji="0" lang="en-US" sz="3200" b="0" kern="1200" dirty="0" err="1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38217">
                <a:tc>
                  <a:txBody>
                    <a:bodyPr/>
                    <a:lstStyle/>
                    <a:p>
                      <a:pPr marL="0" algn="l" rtl="0" eaLnBrk="1" latinLnBrk="0" hangingPunct="1">
                        <a:buFontTx/>
                        <a:buChar char="-"/>
                      </a:pPr>
                      <a:r>
                        <a:rPr kumimoji="0" lang="en-US" sz="3200" b="0" kern="120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Đi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rón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rén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nhẹ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nhàng</a:t>
                      </a:r>
                      <a:endParaRPr kumimoji="0" lang="en-US" sz="3200" b="0" kern="1200" baseline="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0073">
                <a:tc>
                  <a:txBody>
                    <a:bodyPr/>
                    <a:lstStyle/>
                    <a:p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Nằm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im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mắt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lim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dim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giả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vờ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ngủ</a:t>
                      </a:r>
                      <a:endParaRPr kumimoji="0" lang="en-US" sz="3200" b="0" kern="1200" baseline="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60073">
                <a:tc>
                  <a:txBody>
                    <a:bodyPr/>
                    <a:lstStyle/>
                    <a:p>
                      <a:pPr marL="0" algn="l" rtl="0" eaLnBrk="1" latinLnBrk="0" hangingPunct="1">
                        <a:buFontTx/>
                        <a:buNone/>
                      </a:pPr>
                      <a:r>
                        <a:rPr kumimoji="0" lang="en-US" sz="3200" b="0" kern="120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- Ăn</a:t>
                      </a:r>
                      <a:r>
                        <a:rPr kumimoji="0" lang="en-US" sz="3200" b="0" kern="1200" baseline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nhanh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ăn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vừa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gầm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gừ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như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sợ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bị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mất</a:t>
                      </a:r>
                      <a:r>
                        <a:rPr kumimoji="0" lang="en-US" sz="3200" b="0" kern="1200" baseline="0" dirty="0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3200" b="0" kern="1200" baseline="0" dirty="0" err="1" smtClean="0">
                          <a:ln w="11430"/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Times New Roman" pitchFamily="18" charset="0"/>
                        </a:rPr>
                        <a:t>phần</a:t>
                      </a:r>
                      <a:endParaRPr kumimoji="0" lang="en-US" sz="3200" b="0" kern="1200" dirty="0" smtClean="0">
                        <a:ln w="11430"/>
                        <a:solidFill>
                          <a:schemeClr val="tx1"/>
                        </a:solidFill>
                        <a:latin typeface="+mj-lt"/>
                        <a:ea typeface="+mn-ea"/>
                        <a:cs typeface="Times New Roman" pitchFamily="18" charset="0"/>
                      </a:endParaRPr>
                    </a:p>
                  </a:txBody>
                  <a:tcPr marT="34290" marB="3429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4643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5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18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  <p:sndAc>
          <p:stSnd>
            <p:snd r:embed="rId2" name="chimes.wav"/>
          </p:stSnd>
        </p:sndAc>
      </p:transition>
    </mc:Choice>
    <mc:Fallback xmlns="">
      <p:transition spd="slow">
        <p:split orient="vert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332195"/>
      </p:ext>
    </p:extLst>
  </p:cSld>
  <p:clrMapOvr>
    <a:masterClrMapping/>
  </p:clrMapOvr>
  <p:transition spd="slow">
    <p:plus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102735"/>
      </p:ext>
    </p:extLst>
  </p:cSld>
  <p:clrMapOvr>
    <a:masterClrMapping/>
  </p:clrMapOvr>
  <p:transition spd="slow">
    <p:randomBar dir="vert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650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dir="in"/>
        <p:sndAc>
          <p:stSnd>
            <p:snd r:embed="rId2" name="chimes.wav"/>
          </p:stSnd>
        </p:sndAc>
      </p:transition>
    </mc:Choice>
    <mc:Fallback xmlns="">
      <p:transition spd="slow">
        <p:split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784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  <p:sndAc>
          <p:stSnd>
            <p:snd r:embed="rId2" name="chimes.wav"/>
          </p:stSnd>
        </p:sndAc>
      </p:transition>
    </mc:Choice>
    <mc:Fallback xmlns="">
      <p:transition spd="slow">
        <p:fade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522680"/>
      </p:ext>
    </p:extLst>
  </p:cSld>
  <p:clrMapOvr>
    <a:masterClrMapping/>
  </p:clrMapOvr>
  <p:transition spd="slow">
    <p:wheel spokes="1"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1" cy="5143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Rounded Rectangular Callout 1"/>
          <p:cNvSpPr/>
          <p:nvPr/>
        </p:nvSpPr>
        <p:spPr>
          <a:xfrm>
            <a:off x="152400" y="57150"/>
            <a:ext cx="1676400" cy="609600"/>
          </a:xfrm>
          <a:prstGeom prst="wedgeRoundRectCallout">
            <a:avLst>
              <a:gd name="adj1" fmla="val 73340"/>
              <a:gd name="adj2" fmla="val 222454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Bộ lông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5" name="Rounded Rectangular Callout 4"/>
          <p:cNvSpPr/>
          <p:nvPr/>
        </p:nvSpPr>
        <p:spPr>
          <a:xfrm>
            <a:off x="6527800" y="57150"/>
            <a:ext cx="889000" cy="609600"/>
          </a:xfrm>
          <a:prstGeom prst="wedgeRoundRectCallout">
            <a:avLst>
              <a:gd name="adj1" fmla="val -88615"/>
              <a:gd name="adj2" fmla="val 386342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Mắt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6" name="Rounded Rectangular Callout 5"/>
          <p:cNvSpPr/>
          <p:nvPr/>
        </p:nvSpPr>
        <p:spPr>
          <a:xfrm>
            <a:off x="152400" y="4171950"/>
            <a:ext cx="1143000" cy="609600"/>
          </a:xfrm>
          <a:prstGeom prst="wedgeRoundRectCallout">
            <a:avLst>
              <a:gd name="adj1" fmla="val 132128"/>
              <a:gd name="adj2" fmla="val -1879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Chân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5029200" y="4324350"/>
            <a:ext cx="1524000" cy="609600"/>
          </a:xfrm>
          <a:prstGeom prst="wedgeRoundRectCallout">
            <a:avLst>
              <a:gd name="adj1" fmla="val 24073"/>
              <a:gd name="adj2" fmla="val -2004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Ria mép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8" name="Rounded Rectangular Callout 7"/>
          <p:cNvSpPr/>
          <p:nvPr/>
        </p:nvSpPr>
        <p:spPr>
          <a:xfrm>
            <a:off x="7543800" y="4324350"/>
            <a:ext cx="1143000" cy="609600"/>
          </a:xfrm>
          <a:prstGeom prst="wedgeRoundRectCallout">
            <a:avLst>
              <a:gd name="adj1" fmla="val -53428"/>
              <a:gd name="adj2" fmla="val -4254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Tai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4457700" y="101600"/>
            <a:ext cx="1143000" cy="609600"/>
          </a:xfrm>
          <a:prstGeom prst="wedgeRoundRectCallout">
            <a:avLst>
              <a:gd name="adj1" fmla="val -5650"/>
              <a:gd name="adj2" fmla="val 162037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Đầu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3428999" y="4324350"/>
            <a:ext cx="1143000" cy="609600"/>
          </a:xfrm>
          <a:prstGeom prst="wedgeRoundRectCallout">
            <a:avLst>
              <a:gd name="adj1" fmla="val 107683"/>
              <a:gd name="adj2" fmla="val -387963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Mũi</a:t>
            </a:r>
            <a:endParaRPr lang="en-US" sz="2800">
              <a:solidFill>
                <a:sysClr val="windowText" lastClr="000000"/>
              </a:solidFill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1676400" y="4324350"/>
            <a:ext cx="1269999" cy="609600"/>
          </a:xfrm>
          <a:prstGeom prst="wedgeRoundRectCallout">
            <a:avLst>
              <a:gd name="adj1" fmla="val 107683"/>
              <a:gd name="adj2" fmla="val -533796"/>
              <a:gd name="adj3" fmla="val 16667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smtClean="0">
                <a:solidFill>
                  <a:sysClr val="windowText" lastClr="000000"/>
                </a:solidFill>
              </a:rPr>
              <a:t>Miệng</a:t>
            </a:r>
            <a:endParaRPr lang="en-US" sz="2800">
              <a:solidFill>
                <a:sysClr val="windowText" lastClr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636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zoom dir="in"/>
        <p:sndAc>
          <p:stSnd>
            <p:snd r:embed="rId2" name="chimes.wav"/>
          </p:stSnd>
        </p:sndAc>
      </p:transition>
    </mc:Choice>
    <mc:Fallback xmlns="">
      <p:transition spd="slow">
        <p:zoom dir="in"/>
        <p:sndAc>
          <p:stSnd>
            <p:snd r:embed="rId4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3449</TotalTime>
  <Words>454</Words>
  <Application>Microsoft Office PowerPoint</Application>
  <PresentationFormat>On-screen Show (16:9)</PresentationFormat>
  <Paragraphs>49</Paragraphs>
  <Slides>28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2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LOVE</cp:lastModifiedBy>
  <cp:revision>281</cp:revision>
  <dcterms:created xsi:type="dcterms:W3CDTF">2014-09-16T11:54:17Z</dcterms:created>
  <dcterms:modified xsi:type="dcterms:W3CDTF">2021-04-13T21:34:40Z</dcterms:modified>
</cp:coreProperties>
</file>