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</p:sldMasterIdLst>
  <p:notesMasterIdLst>
    <p:notesMasterId r:id="rId28"/>
  </p:notesMasterIdLst>
  <p:sldIdLst>
    <p:sldId id="256" r:id="rId3"/>
    <p:sldId id="283" r:id="rId4"/>
    <p:sldId id="284" r:id="rId5"/>
    <p:sldId id="299" r:id="rId6"/>
    <p:sldId id="285" r:id="rId7"/>
    <p:sldId id="312" r:id="rId8"/>
    <p:sldId id="313" r:id="rId9"/>
    <p:sldId id="305" r:id="rId10"/>
    <p:sldId id="306" r:id="rId11"/>
    <p:sldId id="286" r:id="rId12"/>
    <p:sldId id="258" r:id="rId13"/>
    <p:sldId id="290" r:id="rId14"/>
    <p:sldId id="301" r:id="rId15"/>
    <p:sldId id="303" r:id="rId16"/>
    <p:sldId id="263" r:id="rId17"/>
    <p:sldId id="295" r:id="rId18"/>
    <p:sldId id="307" r:id="rId19"/>
    <p:sldId id="314" r:id="rId20"/>
    <p:sldId id="315" r:id="rId21"/>
    <p:sldId id="319" r:id="rId22"/>
    <p:sldId id="316" r:id="rId23"/>
    <p:sldId id="317" r:id="rId24"/>
    <p:sldId id="318" r:id="rId25"/>
    <p:sldId id="304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3A6A67-6F31-4538-A0FE-A6E97AD5979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93D26A-8E39-48C3-BDAF-958FC6825A68}">
      <dgm:prSet phldrT="[Text]"/>
      <dgm:spPr/>
      <dgm:t>
        <a:bodyPr/>
        <a:lstStyle/>
        <a:p>
          <a:pPr algn="ctr">
            <a:lnSpc>
              <a:spcPct val="150000"/>
            </a:lnSpc>
          </a:pPr>
          <a:r>
            <a: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1. Tìm hiểu về sự trao đổi khí của thực vật trong qúa trình quang hợp và hô hấp.</a:t>
          </a:r>
          <a:endParaRPr lang="en-US"/>
        </a:p>
      </dgm:t>
    </dgm:pt>
    <dgm:pt modelId="{4B986057-FD8B-4780-8608-762E44C74978}" type="parTrans" cxnId="{440CDB4E-3B27-4A77-A1DF-F942C44FB164}">
      <dgm:prSet/>
      <dgm:spPr/>
      <dgm:t>
        <a:bodyPr/>
        <a:lstStyle/>
        <a:p>
          <a:endParaRPr lang="en-US"/>
        </a:p>
      </dgm:t>
    </dgm:pt>
    <dgm:pt modelId="{CEEADB2D-78ED-4622-9468-0A47C5C427AE}" type="sibTrans" cxnId="{440CDB4E-3B27-4A77-A1DF-F942C44FB164}">
      <dgm:prSet/>
      <dgm:spPr/>
      <dgm:t>
        <a:bodyPr/>
        <a:lstStyle/>
        <a:p>
          <a:endParaRPr lang="en-US"/>
        </a:p>
      </dgm:t>
    </dgm:pt>
    <dgm:pt modelId="{FECFC4C5-66AD-456B-83CB-04CB9826DA30}">
      <dgm:prSet phldrT="[Text]"/>
      <dgm:spPr/>
      <dgm:t>
        <a:bodyPr/>
        <a:lstStyle/>
        <a:p>
          <a:pPr>
            <a:lnSpc>
              <a:spcPct val="150000"/>
            </a:lnSpc>
          </a:pPr>
          <a:r>
            <a: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rPr>
            <a:t>2. Một số ứng dụng thực  tế dựa vào nhu cầu không khí của thực vật. </a:t>
          </a:r>
          <a:endParaRPr lang="en-US"/>
        </a:p>
      </dgm:t>
    </dgm:pt>
    <dgm:pt modelId="{735664FD-221A-435D-8D3D-3234D11F6CEF}" type="parTrans" cxnId="{86FEAB2B-AF27-45EF-AFEC-FA7EE00C2D3C}">
      <dgm:prSet/>
      <dgm:spPr/>
      <dgm:t>
        <a:bodyPr/>
        <a:lstStyle/>
        <a:p>
          <a:endParaRPr lang="en-US"/>
        </a:p>
      </dgm:t>
    </dgm:pt>
    <dgm:pt modelId="{876002EC-624A-49F7-8EEA-B1AB2C5378A8}" type="sibTrans" cxnId="{86FEAB2B-AF27-45EF-AFEC-FA7EE00C2D3C}">
      <dgm:prSet/>
      <dgm:spPr/>
      <dgm:t>
        <a:bodyPr/>
        <a:lstStyle/>
        <a:p>
          <a:endParaRPr lang="en-US"/>
        </a:p>
      </dgm:t>
    </dgm:pt>
    <dgm:pt modelId="{BF08772C-9015-42DA-8C27-0B34CA9F7F0B}" type="pres">
      <dgm:prSet presAssocID="{5A3A6A67-6F31-4538-A0FE-A6E97AD597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44BFA78-7ADE-48F1-8DE8-587DDAEB2EB6}" type="pres">
      <dgm:prSet presAssocID="{5A3A6A67-6F31-4538-A0FE-A6E97AD5979C}" presName="Name1" presStyleCnt="0"/>
      <dgm:spPr/>
    </dgm:pt>
    <dgm:pt modelId="{A4B7B65B-3BFE-48A6-BD52-42C2B4C1485D}" type="pres">
      <dgm:prSet presAssocID="{5A3A6A67-6F31-4538-A0FE-A6E97AD5979C}" presName="cycle" presStyleCnt="0"/>
      <dgm:spPr/>
    </dgm:pt>
    <dgm:pt modelId="{4AECC264-2801-4BCC-966C-FB96684FC94B}" type="pres">
      <dgm:prSet presAssocID="{5A3A6A67-6F31-4538-A0FE-A6E97AD5979C}" presName="srcNode" presStyleLbl="node1" presStyleIdx="0" presStyleCnt="2"/>
      <dgm:spPr/>
    </dgm:pt>
    <dgm:pt modelId="{6520F8A6-0A86-4872-B149-151AF2D8F2AD}" type="pres">
      <dgm:prSet presAssocID="{5A3A6A67-6F31-4538-A0FE-A6E97AD5979C}" presName="conn" presStyleLbl="parChTrans1D2" presStyleIdx="0" presStyleCnt="1"/>
      <dgm:spPr/>
      <dgm:t>
        <a:bodyPr/>
        <a:lstStyle/>
        <a:p>
          <a:endParaRPr lang="en-US"/>
        </a:p>
      </dgm:t>
    </dgm:pt>
    <dgm:pt modelId="{660FFFB4-8D4E-44E4-9787-AA1D821A7159}" type="pres">
      <dgm:prSet presAssocID="{5A3A6A67-6F31-4538-A0FE-A6E97AD5979C}" presName="extraNode" presStyleLbl="node1" presStyleIdx="0" presStyleCnt="2"/>
      <dgm:spPr/>
    </dgm:pt>
    <dgm:pt modelId="{06D57805-84B4-45F7-9655-AD82A92B91AE}" type="pres">
      <dgm:prSet presAssocID="{5A3A6A67-6F31-4538-A0FE-A6E97AD5979C}" presName="dstNode" presStyleLbl="node1" presStyleIdx="0" presStyleCnt="2"/>
      <dgm:spPr/>
    </dgm:pt>
    <dgm:pt modelId="{4B479ECA-30E3-42B6-833B-9B707E8BEF50}" type="pres">
      <dgm:prSet presAssocID="{7A93D26A-8E39-48C3-BDAF-958FC6825A68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069BE-5269-4047-B998-A6100160D3F5}" type="pres">
      <dgm:prSet presAssocID="{7A93D26A-8E39-48C3-BDAF-958FC6825A68}" presName="accent_1" presStyleCnt="0"/>
      <dgm:spPr/>
    </dgm:pt>
    <dgm:pt modelId="{770B17AF-C7C6-488C-8910-D2F96B135B10}" type="pres">
      <dgm:prSet presAssocID="{7A93D26A-8E39-48C3-BDAF-958FC6825A68}" presName="accentRepeatNode" presStyleLbl="solidFgAcc1" presStyleIdx="0" presStyleCnt="2"/>
      <dgm:spPr>
        <a:blipFill rotWithShape="0">
          <a:blip xmlns:r="http://schemas.openxmlformats.org/officeDocument/2006/relationships" r:embed="rId1"/>
          <a:srcRect/>
          <a:stretch>
            <a:fillRect t="-19000" b="-19000"/>
          </a:stretch>
        </a:blipFill>
      </dgm:spPr>
    </dgm:pt>
    <dgm:pt modelId="{A3D4F760-8B70-4424-8E8B-B3329A9016FC}" type="pres">
      <dgm:prSet presAssocID="{FECFC4C5-66AD-456B-83CB-04CB9826DA30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0AB4C-1294-4995-9FD3-B462D684BE18}" type="pres">
      <dgm:prSet presAssocID="{FECFC4C5-66AD-456B-83CB-04CB9826DA30}" presName="accent_2" presStyleCnt="0"/>
      <dgm:spPr/>
    </dgm:pt>
    <dgm:pt modelId="{28B2C6FA-1336-4DDC-A3F8-A5DA78679E67}" type="pres">
      <dgm:prSet presAssocID="{FECFC4C5-66AD-456B-83CB-04CB9826DA30}" presName="accentRepeatNode" presStyleLbl="solidFgAcc1" presStyleIdx="1" presStyleCnt="2"/>
      <dgm:spPr>
        <a:blipFill rotWithShape="0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</dgm:ptLst>
  <dgm:cxnLst>
    <dgm:cxn modelId="{440CDB4E-3B27-4A77-A1DF-F942C44FB164}" srcId="{5A3A6A67-6F31-4538-A0FE-A6E97AD5979C}" destId="{7A93D26A-8E39-48C3-BDAF-958FC6825A68}" srcOrd="0" destOrd="0" parTransId="{4B986057-FD8B-4780-8608-762E44C74978}" sibTransId="{CEEADB2D-78ED-4622-9468-0A47C5C427AE}"/>
    <dgm:cxn modelId="{CD922088-5A7E-47BC-AEF2-939B0480518A}" type="presOf" srcId="{FECFC4C5-66AD-456B-83CB-04CB9826DA30}" destId="{A3D4F760-8B70-4424-8E8B-B3329A9016FC}" srcOrd="0" destOrd="0" presId="urn:microsoft.com/office/officeart/2008/layout/VerticalCurvedList"/>
    <dgm:cxn modelId="{87492565-A901-4746-9B1F-FE3AAAF413CF}" type="presOf" srcId="{CEEADB2D-78ED-4622-9468-0A47C5C427AE}" destId="{6520F8A6-0A86-4872-B149-151AF2D8F2AD}" srcOrd="0" destOrd="0" presId="urn:microsoft.com/office/officeart/2008/layout/VerticalCurvedList"/>
    <dgm:cxn modelId="{C78D0926-122E-4BC1-A91C-8F6430311FCD}" type="presOf" srcId="{5A3A6A67-6F31-4538-A0FE-A6E97AD5979C}" destId="{BF08772C-9015-42DA-8C27-0B34CA9F7F0B}" srcOrd="0" destOrd="0" presId="urn:microsoft.com/office/officeart/2008/layout/VerticalCurvedList"/>
    <dgm:cxn modelId="{F80C8A82-1223-44BC-9C22-B417FF5B6AAE}" type="presOf" srcId="{7A93D26A-8E39-48C3-BDAF-958FC6825A68}" destId="{4B479ECA-30E3-42B6-833B-9B707E8BEF50}" srcOrd="0" destOrd="0" presId="urn:microsoft.com/office/officeart/2008/layout/VerticalCurvedList"/>
    <dgm:cxn modelId="{86FEAB2B-AF27-45EF-AFEC-FA7EE00C2D3C}" srcId="{5A3A6A67-6F31-4538-A0FE-A6E97AD5979C}" destId="{FECFC4C5-66AD-456B-83CB-04CB9826DA30}" srcOrd="1" destOrd="0" parTransId="{735664FD-221A-435D-8D3D-3234D11F6CEF}" sibTransId="{876002EC-624A-49F7-8EEA-B1AB2C5378A8}"/>
    <dgm:cxn modelId="{30DA2573-C3AD-4742-81B8-14E5FCD59E1B}" type="presParOf" srcId="{BF08772C-9015-42DA-8C27-0B34CA9F7F0B}" destId="{C44BFA78-7ADE-48F1-8DE8-587DDAEB2EB6}" srcOrd="0" destOrd="0" presId="urn:microsoft.com/office/officeart/2008/layout/VerticalCurvedList"/>
    <dgm:cxn modelId="{BF39C604-4686-4F68-82FB-4A8168F63053}" type="presParOf" srcId="{C44BFA78-7ADE-48F1-8DE8-587DDAEB2EB6}" destId="{A4B7B65B-3BFE-48A6-BD52-42C2B4C1485D}" srcOrd="0" destOrd="0" presId="urn:microsoft.com/office/officeart/2008/layout/VerticalCurvedList"/>
    <dgm:cxn modelId="{92DDBAB8-BDCC-4B04-B7C9-4A324984E2E9}" type="presParOf" srcId="{A4B7B65B-3BFE-48A6-BD52-42C2B4C1485D}" destId="{4AECC264-2801-4BCC-966C-FB96684FC94B}" srcOrd="0" destOrd="0" presId="urn:microsoft.com/office/officeart/2008/layout/VerticalCurvedList"/>
    <dgm:cxn modelId="{2D4E9D0F-5155-4E19-A0AD-0C59194D6D93}" type="presParOf" srcId="{A4B7B65B-3BFE-48A6-BD52-42C2B4C1485D}" destId="{6520F8A6-0A86-4872-B149-151AF2D8F2AD}" srcOrd="1" destOrd="0" presId="urn:microsoft.com/office/officeart/2008/layout/VerticalCurvedList"/>
    <dgm:cxn modelId="{AB4DC68C-0FC5-4BD5-9F63-4E4D16C9273A}" type="presParOf" srcId="{A4B7B65B-3BFE-48A6-BD52-42C2B4C1485D}" destId="{660FFFB4-8D4E-44E4-9787-AA1D821A7159}" srcOrd="2" destOrd="0" presId="urn:microsoft.com/office/officeart/2008/layout/VerticalCurvedList"/>
    <dgm:cxn modelId="{E248E096-3F0C-4E84-B305-6062027FFB58}" type="presParOf" srcId="{A4B7B65B-3BFE-48A6-BD52-42C2B4C1485D}" destId="{06D57805-84B4-45F7-9655-AD82A92B91AE}" srcOrd="3" destOrd="0" presId="urn:microsoft.com/office/officeart/2008/layout/VerticalCurvedList"/>
    <dgm:cxn modelId="{E6D9E752-0160-4F59-9DF2-A1F8C4C53F83}" type="presParOf" srcId="{C44BFA78-7ADE-48F1-8DE8-587DDAEB2EB6}" destId="{4B479ECA-30E3-42B6-833B-9B707E8BEF50}" srcOrd="1" destOrd="0" presId="urn:microsoft.com/office/officeart/2008/layout/VerticalCurvedList"/>
    <dgm:cxn modelId="{555890DF-F149-449D-84CA-261CD8DC4BAC}" type="presParOf" srcId="{C44BFA78-7ADE-48F1-8DE8-587DDAEB2EB6}" destId="{9F1069BE-5269-4047-B998-A6100160D3F5}" srcOrd="2" destOrd="0" presId="urn:microsoft.com/office/officeart/2008/layout/VerticalCurvedList"/>
    <dgm:cxn modelId="{CE3C08D4-829A-4478-AFF4-1A4115853A2C}" type="presParOf" srcId="{9F1069BE-5269-4047-B998-A6100160D3F5}" destId="{770B17AF-C7C6-488C-8910-D2F96B135B10}" srcOrd="0" destOrd="0" presId="urn:microsoft.com/office/officeart/2008/layout/VerticalCurvedList"/>
    <dgm:cxn modelId="{80E6BCC3-9A0B-40F4-A86C-3B92B41E633E}" type="presParOf" srcId="{C44BFA78-7ADE-48F1-8DE8-587DDAEB2EB6}" destId="{A3D4F760-8B70-4424-8E8B-B3329A9016FC}" srcOrd="3" destOrd="0" presId="urn:microsoft.com/office/officeart/2008/layout/VerticalCurvedList"/>
    <dgm:cxn modelId="{97EFA717-4EA6-48C0-84FE-6FAEFEBBFA06}" type="presParOf" srcId="{C44BFA78-7ADE-48F1-8DE8-587DDAEB2EB6}" destId="{6760AB4C-1294-4995-9FD3-B462D684BE18}" srcOrd="4" destOrd="0" presId="urn:microsoft.com/office/officeart/2008/layout/VerticalCurvedList"/>
    <dgm:cxn modelId="{7DD89C89-6997-44A7-93C7-A4C97E094D45}" type="presParOf" srcId="{6760AB4C-1294-4995-9FD3-B462D684BE18}" destId="{28B2C6FA-1336-4DDC-A3F8-A5DA78679E6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0A5E-1004-4917-B51E-C0EF661D126A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4C7A4-3109-441A-9C81-1AB0B2F71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6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04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44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27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7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24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1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64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02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8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87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3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73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B3768-D3A5-45E9-89B6-78102D1393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19216"/>
      </p:ext>
    </p:extLst>
  </p:cSld>
  <p:clrMapOvr>
    <a:masterClrMapping/>
  </p:clrMapOvr>
  <p:transition spd="med">
    <p:whee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334E-9791-4A6E-8B28-A5679FECBB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00523"/>
      </p:ext>
    </p:extLst>
  </p:cSld>
  <p:clrMapOvr>
    <a:masterClrMapping/>
  </p:clrMapOvr>
  <p:transition spd="med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6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4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4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CCD2-AB78-4928-81D5-CB99A34A169F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3CD68-472F-4ED3-8F4E-A220C5CB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8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CCD2-AB78-4928-81D5-CB99A34A16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3CD68-472F-4ED3-8F4E-A220C5CB73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7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4.jpe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8382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UTM Silk Script" pitchFamily="18" charset="0"/>
                <a:cs typeface="Times New Roman" pitchFamily="18" charset="0"/>
              </a:rPr>
              <a:t>Kiểm</a:t>
            </a:r>
            <a:r>
              <a:rPr lang="en-US" sz="8800" b="1" dirty="0">
                <a:solidFill>
                  <a:srgbClr val="FF0000"/>
                </a:solidFill>
                <a:latin typeface="UTM Silk Script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ilk Script" pitchFamily="18" charset="0"/>
                <a:cs typeface="Times New Roman" pitchFamily="18" charset="0"/>
              </a:rPr>
              <a:t>tra</a:t>
            </a:r>
            <a:r>
              <a:rPr lang="en-US" sz="8800" b="1" dirty="0">
                <a:solidFill>
                  <a:srgbClr val="FF0000"/>
                </a:solidFill>
                <a:latin typeface="UTM Silk Script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ilk Script" pitchFamily="18" charset="0"/>
                <a:cs typeface="Times New Roman" pitchFamily="18" charset="0"/>
              </a:rPr>
              <a:t>bài</a:t>
            </a:r>
            <a:r>
              <a:rPr lang="en-US" sz="8800" b="1" dirty="0">
                <a:solidFill>
                  <a:srgbClr val="FF0000"/>
                </a:solidFill>
                <a:latin typeface="UTM Silk Script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ilk Script" pitchFamily="18" charset="0"/>
                <a:cs typeface="Times New Roman" pitchFamily="18" charset="0"/>
              </a:rPr>
              <a:t>cũ</a:t>
            </a:r>
            <a:endParaRPr lang="en-US" sz="8800" b="1" dirty="0">
              <a:solidFill>
                <a:srgbClr val="FF0000"/>
              </a:solidFill>
              <a:latin typeface="UTM Silk Script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7"/>
    </mc:Choice>
    <mc:Fallback xmlns="">
      <p:transition spd="slow" advTm="1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en d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44000" cy="117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nen da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1"/>
            <a:ext cx="9144000" cy="38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2070100" cy="380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518026" y="2787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en-US"/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2"/>
            <a:ext cx="10363200" cy="604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036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1930400" y="1257300"/>
            <a:ext cx="1409700" cy="1422400"/>
            <a:chOff x="528" y="792"/>
            <a:chExt cx="888" cy="896"/>
          </a:xfrm>
        </p:grpSpPr>
        <p:grpSp>
          <p:nvGrpSpPr>
            <p:cNvPr id="11307" name="Group 9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11317" name="Line 10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18" name="Line 11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308" name="Group 12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11315" name="Line 13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16" name="Line 14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309" name="Group 15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11313" name="Line 16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14" name="Line 17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310" name="Group 18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11311" name="Line 19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12" name="Line 20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8629" name="Group 21"/>
          <p:cNvGrpSpPr>
            <a:grpSpLocks/>
          </p:cNvGrpSpPr>
          <p:nvPr/>
        </p:nvGrpSpPr>
        <p:grpSpPr bwMode="auto">
          <a:xfrm rot="1355059">
            <a:off x="1143000" y="381000"/>
            <a:ext cx="3009900" cy="3149600"/>
            <a:chOff x="528" y="792"/>
            <a:chExt cx="888" cy="896"/>
          </a:xfrm>
        </p:grpSpPr>
        <p:grpSp>
          <p:nvGrpSpPr>
            <p:cNvPr id="11295" name="Group 22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11305" name="Line 23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Line 24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96" name="Group 25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11303" name="Line 26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Line 27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97" name="Group 28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11301" name="Line 29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Line 30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98" name="Group 31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11299" name="Line 32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0" name="Line 33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8642" name="Arc 34"/>
          <p:cNvSpPr>
            <a:spLocks/>
          </p:cNvSpPr>
          <p:nvPr/>
        </p:nvSpPr>
        <p:spPr bwMode="auto">
          <a:xfrm rot="2960661" flipH="1">
            <a:off x="4118005" y="3923832"/>
            <a:ext cx="784166" cy="2016844"/>
          </a:xfrm>
          <a:custGeom>
            <a:avLst/>
            <a:gdLst>
              <a:gd name="T0" fmla="*/ 0 w 21600"/>
              <a:gd name="T1" fmla="*/ 0 h 21600"/>
              <a:gd name="T2" fmla="*/ 914400 w 21600"/>
              <a:gd name="T3" fmla="*/ 1905000 h 21600"/>
              <a:gd name="T4" fmla="*/ 0 w 21600"/>
              <a:gd name="T5" fmla="*/ 19050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43" name="Arc 35"/>
          <p:cNvSpPr>
            <a:spLocks/>
          </p:cNvSpPr>
          <p:nvPr/>
        </p:nvSpPr>
        <p:spPr bwMode="auto">
          <a:xfrm rot="13982437" flipV="1">
            <a:off x="4267745" y="3083667"/>
            <a:ext cx="760911" cy="1736046"/>
          </a:xfrm>
          <a:custGeom>
            <a:avLst/>
            <a:gdLst>
              <a:gd name="T0" fmla="*/ 0 w 21600"/>
              <a:gd name="T1" fmla="*/ 0 h 21600"/>
              <a:gd name="T2" fmla="*/ 1447800 w 21600"/>
              <a:gd name="T3" fmla="*/ 1219200 h 21600"/>
              <a:gd name="T4" fmla="*/ 0 w 21600"/>
              <a:gd name="T5" fmla="*/ 1219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44" name="Rectangle 36"/>
          <p:cNvSpPr>
            <a:spLocks noChangeArrowheads="1"/>
          </p:cNvSpPr>
          <p:nvPr/>
        </p:nvSpPr>
        <p:spPr bwMode="auto">
          <a:xfrm>
            <a:off x="2209800" y="5257800"/>
            <a:ext cx="1752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ô-xi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8645" name="Rectangle 37"/>
          <p:cNvSpPr>
            <a:spLocks noChangeArrowheads="1"/>
          </p:cNvSpPr>
          <p:nvPr/>
        </p:nvSpPr>
        <p:spPr bwMode="auto">
          <a:xfrm>
            <a:off x="1524000" y="4114800"/>
            <a:ext cx="274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Các-bô-níc</a:t>
            </a:r>
          </a:p>
        </p:txBody>
      </p:sp>
      <p:sp>
        <p:nvSpPr>
          <p:cNvPr id="68646" name="Arc 38"/>
          <p:cNvSpPr>
            <a:spLocks/>
          </p:cNvSpPr>
          <p:nvPr/>
        </p:nvSpPr>
        <p:spPr bwMode="auto">
          <a:xfrm rot="13046667" flipV="1">
            <a:off x="6699187" y="4163002"/>
            <a:ext cx="1613027" cy="1003440"/>
          </a:xfrm>
          <a:custGeom>
            <a:avLst/>
            <a:gdLst>
              <a:gd name="T0" fmla="*/ 0 w 21600"/>
              <a:gd name="T1" fmla="*/ 0 h 21600"/>
              <a:gd name="T2" fmla="*/ 1447800 w 21600"/>
              <a:gd name="T3" fmla="*/ 1219200 h 21600"/>
              <a:gd name="T4" fmla="*/ 0 w 21600"/>
              <a:gd name="T5" fmla="*/ 1219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47" name="Arc 39"/>
          <p:cNvSpPr>
            <a:spLocks/>
          </p:cNvSpPr>
          <p:nvPr/>
        </p:nvSpPr>
        <p:spPr bwMode="auto">
          <a:xfrm rot="11881152" flipV="1">
            <a:off x="6552210" y="2961150"/>
            <a:ext cx="1373580" cy="971621"/>
          </a:xfrm>
          <a:custGeom>
            <a:avLst/>
            <a:gdLst>
              <a:gd name="T0" fmla="*/ 63556 w 21600"/>
              <a:gd name="T1" fmla="*/ 0 h 21571"/>
              <a:gd name="T2" fmla="*/ 1219200 w 21600"/>
              <a:gd name="T3" fmla="*/ 1446212 h 21571"/>
              <a:gd name="T4" fmla="*/ 0 w 21600"/>
              <a:gd name="T5" fmla="*/ 1446212 h 215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71" fill="none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</a:path>
              <a:path w="21600" h="21571" stroke="0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  <a:lnTo>
                  <a:pt x="0" y="21571"/>
                </a:lnTo>
                <a:lnTo>
                  <a:pt x="1125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48" name="Rectangle 40"/>
          <p:cNvSpPr>
            <a:spLocks noChangeArrowheads="1"/>
          </p:cNvSpPr>
          <p:nvPr/>
        </p:nvSpPr>
        <p:spPr bwMode="auto">
          <a:xfrm>
            <a:off x="7772400" y="31242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Các-bô-níc</a:t>
            </a:r>
          </a:p>
        </p:txBody>
      </p:sp>
      <p:sp>
        <p:nvSpPr>
          <p:cNvPr id="68649" name="Rectangle 41"/>
          <p:cNvSpPr>
            <a:spLocks noChangeArrowheads="1"/>
          </p:cNvSpPr>
          <p:nvPr/>
        </p:nvSpPr>
        <p:spPr bwMode="auto">
          <a:xfrm>
            <a:off x="7543800" y="4724400"/>
            <a:ext cx="2819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 ô-xi</a:t>
            </a:r>
          </a:p>
        </p:txBody>
      </p:sp>
      <p:sp>
        <p:nvSpPr>
          <p:cNvPr id="68650" name="Rectangle 42"/>
          <p:cNvSpPr>
            <a:spLocks noChangeArrowheads="1"/>
          </p:cNvSpPr>
          <p:nvPr/>
        </p:nvSpPr>
        <p:spPr bwMode="auto">
          <a:xfrm>
            <a:off x="1562100" y="31955"/>
            <a:ext cx="906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sự trao đổi khí trong quang hợp của thực vật</a:t>
            </a:r>
          </a:p>
        </p:txBody>
      </p:sp>
      <p:pic>
        <p:nvPicPr>
          <p:cNvPr id="68651" name="Picture 43" descr="slide0037_image09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66801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52" name="Rectangle 44"/>
          <p:cNvSpPr>
            <a:spLocks noChangeArrowheads="1"/>
          </p:cNvSpPr>
          <p:nvPr/>
        </p:nvSpPr>
        <p:spPr bwMode="auto">
          <a:xfrm>
            <a:off x="1524000" y="914400"/>
            <a:ext cx="2057400" cy="9906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Quan sát</a:t>
            </a:r>
          </a:p>
        </p:txBody>
      </p:sp>
      <p:sp>
        <p:nvSpPr>
          <p:cNvPr id="68653" name="AutoShape 45"/>
          <p:cNvSpPr>
            <a:spLocks noChangeArrowheads="1"/>
          </p:cNvSpPr>
          <p:nvPr/>
        </p:nvSpPr>
        <p:spPr bwMode="auto">
          <a:xfrm>
            <a:off x="5085824" y="734663"/>
            <a:ext cx="5292616" cy="1981200"/>
          </a:xfrm>
          <a:prstGeom prst="cloudCallout">
            <a:avLst>
              <a:gd name="adj1" fmla="val -49318"/>
              <a:gd name="adj2" fmla="val 44995"/>
            </a:avLst>
          </a:prstGeom>
          <a:solidFill>
            <a:srgbClr val="CCFFCC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Trong quang hợp thực vật hít vào khí gì? 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Thải ra khí gì?</a:t>
            </a:r>
          </a:p>
        </p:txBody>
      </p:sp>
      <p:sp>
        <p:nvSpPr>
          <p:cNvPr id="68654" name="AutoShape 46"/>
          <p:cNvSpPr>
            <a:spLocks noChangeArrowheads="1"/>
          </p:cNvSpPr>
          <p:nvPr/>
        </p:nvSpPr>
        <p:spPr bwMode="auto">
          <a:xfrm>
            <a:off x="5181600" y="685800"/>
            <a:ext cx="5486400" cy="2057400"/>
          </a:xfrm>
          <a:prstGeom prst="cloudCallout">
            <a:avLst>
              <a:gd name="adj1" fmla="val -14870"/>
              <a:gd name="adj2" fmla="val 10573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Quá trình quang hợp chỉ xảy ra khi nào?</a:t>
            </a:r>
          </a:p>
        </p:txBody>
      </p:sp>
      <p:sp>
        <p:nvSpPr>
          <p:cNvPr id="68655" name="Rectangle 47"/>
          <p:cNvSpPr>
            <a:spLocks noChangeArrowheads="1"/>
          </p:cNvSpPr>
          <p:nvPr/>
        </p:nvSpPr>
        <p:spPr bwMode="auto">
          <a:xfrm>
            <a:off x="7696200" y="914400"/>
            <a:ext cx="2438400" cy="914400"/>
          </a:xfrm>
          <a:prstGeom prst="rect">
            <a:avLst/>
          </a:prstGeom>
          <a:solidFill>
            <a:srgbClr val="FFFF99"/>
          </a:solidFill>
          <a:ln w="9525" cap="rnd" algn="ctr">
            <a:solidFill>
              <a:srgbClr val="FF99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Vào ban ngày</a:t>
            </a:r>
          </a:p>
        </p:txBody>
      </p:sp>
      <p:sp>
        <p:nvSpPr>
          <p:cNvPr id="6157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12051" flipV="1">
            <a:off x="7773994" y="2988495"/>
            <a:ext cx="2514600" cy="9144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l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395652">
            <a:off x="7351325" y="4723674"/>
            <a:ext cx="1746622" cy="601989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58" name="AutoShape 50"/>
          <p:cNvSpPr>
            <a:spLocks noChangeArrowheads="1"/>
          </p:cNvSpPr>
          <p:nvPr/>
        </p:nvSpPr>
        <p:spPr bwMode="auto">
          <a:xfrm>
            <a:off x="5299184" y="582263"/>
            <a:ext cx="5486400" cy="2286000"/>
          </a:xfrm>
          <a:prstGeom prst="cloudCallout">
            <a:avLst>
              <a:gd name="adj1" fmla="val -14870"/>
              <a:gd name="adj2" fmla="val 8348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 phận nào của cây chủ yếu thực hiện quá trình quang hợp</a:t>
            </a:r>
          </a:p>
        </p:txBody>
      </p:sp>
      <p:sp>
        <p:nvSpPr>
          <p:cNvPr id="68659" name="Rectangle 51"/>
          <p:cNvSpPr>
            <a:spLocks noChangeArrowheads="1"/>
          </p:cNvSpPr>
          <p:nvPr/>
        </p:nvSpPr>
        <p:spPr bwMode="auto">
          <a:xfrm>
            <a:off x="6629400" y="1066800"/>
            <a:ext cx="2438400" cy="914400"/>
          </a:xfrm>
          <a:prstGeom prst="rect">
            <a:avLst/>
          </a:prstGeom>
          <a:solidFill>
            <a:srgbClr val="FFFF99"/>
          </a:solidFill>
          <a:ln w="9525" cap="rnd" algn="ctr">
            <a:solidFill>
              <a:srgbClr val="FF99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>
                <a:latin typeface="Times New Roman" pitchFamily="18" charset="0"/>
                <a:cs typeface="Times New Roman" pitchFamily="18" charset="0"/>
              </a:rPr>
              <a:t>Lá cây</a:t>
            </a:r>
          </a:p>
        </p:txBody>
      </p:sp>
      <p:sp>
        <p:nvSpPr>
          <p:cNvPr id="68660" name="Oval 52"/>
          <p:cNvSpPr>
            <a:spLocks noChangeArrowheads="1"/>
          </p:cNvSpPr>
          <p:nvPr/>
        </p:nvSpPr>
        <p:spPr bwMode="auto">
          <a:xfrm>
            <a:off x="2205038" y="1543050"/>
            <a:ext cx="876300" cy="8382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 cap="rnd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30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5"/>
    </mc:Choice>
    <mc:Fallback xmlns="">
      <p:transition spd="slow" advTm="3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8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86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686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8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2000"/>
                                        <p:tgtEl>
                                          <p:spTgt spid="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83 0.61356 C 0.29496 0.60616 0.29514 0.59875 0.29323 0.59159 C 0.29271 0.58904 0.28958 0.58742 0.28836 0.58511 C 0.28698 0.58233 0.28767 0.5791 0.28611 0.57632 C 0.28507 0.57378 0.28281 0.57193 0.28142 0.56962 C 0.27951 0.56615 0.27777 0.56245 0.27639 0.55875 C 0.26909 0.53932 0.26041 0.51943 0.25468 0.49954 C 0.24965 0.44357 0.25416 0.49885 0.25 0.4186 C 0.2493 0.40611 0.2493 0.39362 0.24739 0.38136 C 0.24461 0.36517 0.21649 0.34598 0.19913 0.34182 C 0.18871 0.33557 0.18298 0.3321 0.17482 0.32424 C 0.17048 0.31152 0.16111 0.30088 0.15069 0.29163 C 0.1401 0.26064 0.16198 0.24145 0.17257 0.21508 C 0.17569 0.19658 0.17847 0.17854 0.18229 0.16027 C 0.18021 0.13136 0.18524 0.12581 0.17014 0.10754 C 0.16597 0.09667 0.15416 0.08765 0.1434 0.08118 C 0.12968 0.06221 0.0842 0.05065 0.05902 0.04649 C 0.04705 0.04718 0.03489 0.04672 0.02291 0.04834 C 0.01562 0.04949 0.01493 0.05736 0.00833 0.05736 " pathEditMode="relative" rAng="0" ptsTypes="ffffffffffffffffffA">
                                      <p:cBhvr>
                                        <p:cTn id="51" dur="2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283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2000"/>
                                        <p:tgtEl>
                                          <p:spTgt spid="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8" presetClass="entr" presetSubtype="1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20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20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6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6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 -0.02012 C -0.01858 -0.01225 -0.0224 -0.00693 -0.02552 -0.00023 C -0.02778 0.00486 -0.029 0.01064 -0.03143 0.0155 C -0.03247 0.01758 -0.03334 0.01943 -0.03438 0.02151 C -0.0349 0.02429 -0.03542 0.02683 -0.03594 0.02961 C -0.03681 0.03354 -0.03889 0.0414 -0.03889 0.04163 C -0.03854 0.05666 -0.04827 0.11009 -0.02691 0.11888 C -0.0165 0.12836 -0.02101 0.12443 -0.01354 0.1309 C -0.01059 0.13298 -0.00643 0.13298 -0.00313 0.13483 C 0.0059 0.13992 0.01441 0.14455 0.02378 0.14848 C 0.03073 0.15125 0.03593 0.15588 0.04323 0.15865 C 0.05052 0.16513 0.05937 0.1679 0.06701 0.17461 C 0.07274 0.1797 0.07534 0.18733 0.08194 0.19057 C 0.0842 0.19473 0.08732 0.1982 0.08941 0.20259 C 0.09027 0.20421 0.0901 0.20653 0.09097 0.20838 C 0.09357 0.21393 0.09791 0.21971 0.10139 0.22387 C 0.10434 0.2322 0.10885 0.23636 0.1118 0.24422 C 0.1158 0.25417 0.11892 0.26596 0.12378 0.27591 C 0.12673 0.2951 0.12621 0.28678 0.12378 0.31776 C 0.12309 0.32563 0.121 0.32401 0.11788 0.33164 C 0.08507 0.40981 0.06215 0.36147 -0.04184 0.36356 C -0.05209 0.37234 -0.06424 0.37535 -0.07622 0.37697 C -0.07726 0.37928 -0.07917 0.38321 -0.07917 0.38321 " pathEditMode="relative" rAng="0" ptsTypes="ffffffffffffffffffffffA">
                                      <p:cBhvr>
                                        <p:cTn id="73" dur="2000" fill="hold"/>
                                        <p:tgtEl>
                                          <p:spTgt spid="68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214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68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68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2000"/>
                                        <p:tgtEl>
                                          <p:spTgt spid="68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8642" grpId="0" animBg="1"/>
      <p:bldP spid="68643" grpId="0" animBg="1"/>
      <p:bldP spid="68646" grpId="0" animBg="1"/>
      <p:bldP spid="68647" grpId="0" animBg="1"/>
      <p:bldP spid="68652" grpId="0" animBg="1"/>
      <p:bldP spid="68652" grpId="1" animBg="1"/>
      <p:bldP spid="68653" grpId="0" animBg="1"/>
      <p:bldP spid="68653" grpId="1" animBg="1"/>
      <p:bldP spid="68654" grpId="0" animBg="1"/>
      <p:bldP spid="68654" grpId="1" animBg="1"/>
      <p:bldP spid="68655" grpId="0" animBg="1"/>
      <p:bldP spid="68655" grpId="1" animBg="1"/>
      <p:bldP spid="6157" grpId="0" animBg="1"/>
      <p:bldP spid="2" grpId="0" animBg="1"/>
      <p:bldP spid="68658" grpId="0" animBg="1"/>
      <p:bldP spid="68658" grpId="1" animBg="1"/>
      <p:bldP spid="68659" grpId="0" animBg="1"/>
      <p:bldP spid="68659" grpId="1" animBg="1"/>
      <p:bldP spid="686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FF99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nen d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24364"/>
            <a:ext cx="9144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nen da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1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2103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AutoShape 6"/>
          <p:cNvSpPr>
            <a:spLocks noChangeArrowheads="1"/>
          </p:cNvSpPr>
          <p:nvPr/>
        </p:nvSpPr>
        <p:spPr bwMode="auto">
          <a:xfrm rot="-9048425">
            <a:off x="2667000" y="381000"/>
            <a:ext cx="609600" cy="1143000"/>
          </a:xfrm>
          <a:prstGeom prst="moon">
            <a:avLst>
              <a:gd name="adj" fmla="val 50000"/>
            </a:avLst>
          </a:prstGeom>
          <a:gradFill rotWithShape="1">
            <a:gsLst>
              <a:gs pos="0">
                <a:srgbClr val="FFFF99"/>
              </a:gs>
              <a:gs pos="100000">
                <a:srgbClr val="FFCC00"/>
              </a:gs>
            </a:gsLst>
            <a:path path="rect">
              <a:fillToRect t="100000" r="100000"/>
            </a:path>
          </a:gradFill>
          <a:ln w="9525" cap="rnd">
            <a:solidFill>
              <a:srgbClr val="FF33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639" name="Group 7"/>
          <p:cNvGrpSpPr>
            <a:grpSpLocks/>
          </p:cNvGrpSpPr>
          <p:nvPr/>
        </p:nvGrpSpPr>
        <p:grpSpPr bwMode="auto">
          <a:xfrm>
            <a:off x="8478839" y="557213"/>
            <a:ext cx="1438275" cy="1028700"/>
            <a:chOff x="528" y="792"/>
            <a:chExt cx="888" cy="896"/>
          </a:xfrm>
        </p:grpSpPr>
        <p:grpSp>
          <p:nvGrpSpPr>
            <p:cNvPr id="12329" name="Group 8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12339" name="Line 9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0" name="Line 10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30" name="Group 11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12337" name="Line 12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8" name="Line 13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31" name="Group 14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12335" name="Line 15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6" name="Line 16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32" name="Group 17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12333" name="Line 18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4" name="Line 19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9652" name="Group 20"/>
          <p:cNvGrpSpPr>
            <a:grpSpLocks/>
          </p:cNvGrpSpPr>
          <p:nvPr/>
        </p:nvGrpSpPr>
        <p:grpSpPr bwMode="auto">
          <a:xfrm rot="1355059">
            <a:off x="7753350" y="1"/>
            <a:ext cx="2914650" cy="2117725"/>
            <a:chOff x="528" y="792"/>
            <a:chExt cx="888" cy="896"/>
          </a:xfrm>
        </p:grpSpPr>
        <p:grpSp>
          <p:nvGrpSpPr>
            <p:cNvPr id="12317" name="Group 21"/>
            <p:cNvGrpSpPr>
              <a:grpSpLocks/>
            </p:cNvGrpSpPr>
            <p:nvPr/>
          </p:nvGrpSpPr>
          <p:grpSpPr bwMode="auto">
            <a:xfrm rot="5400000">
              <a:off x="532" y="1235"/>
              <a:ext cx="888" cy="1"/>
              <a:chOff x="336" y="1056"/>
              <a:chExt cx="888" cy="0"/>
            </a:xfrm>
          </p:grpSpPr>
          <p:sp>
            <p:nvSpPr>
              <p:cNvPr id="12327" name="Line 22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8" name="Line 23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18" name="Group 24"/>
            <p:cNvGrpSpPr>
              <a:grpSpLocks/>
            </p:cNvGrpSpPr>
            <p:nvPr/>
          </p:nvGrpSpPr>
          <p:grpSpPr bwMode="auto">
            <a:xfrm rot="-2700000">
              <a:off x="528" y="1248"/>
              <a:ext cx="888" cy="0"/>
              <a:chOff x="336" y="1056"/>
              <a:chExt cx="888" cy="0"/>
            </a:xfrm>
          </p:grpSpPr>
          <p:sp>
            <p:nvSpPr>
              <p:cNvPr id="12325" name="Line 25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6" name="Line 26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19" name="Group 27"/>
            <p:cNvGrpSpPr>
              <a:grpSpLocks/>
            </p:cNvGrpSpPr>
            <p:nvPr/>
          </p:nvGrpSpPr>
          <p:grpSpPr bwMode="auto">
            <a:xfrm>
              <a:off x="528" y="1248"/>
              <a:ext cx="888" cy="0"/>
              <a:chOff x="336" y="1056"/>
              <a:chExt cx="888" cy="0"/>
            </a:xfrm>
          </p:grpSpPr>
          <p:sp>
            <p:nvSpPr>
              <p:cNvPr id="12323" name="Line 28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4" name="Line 29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20" name="Group 30"/>
            <p:cNvGrpSpPr>
              <a:grpSpLocks/>
            </p:cNvGrpSpPr>
            <p:nvPr/>
          </p:nvGrpSpPr>
          <p:grpSpPr bwMode="auto">
            <a:xfrm rot="2700000">
              <a:off x="516" y="1243"/>
              <a:ext cx="888" cy="1"/>
              <a:chOff x="336" y="1056"/>
              <a:chExt cx="888" cy="0"/>
            </a:xfrm>
          </p:grpSpPr>
          <p:sp>
            <p:nvSpPr>
              <p:cNvPr id="12321" name="Line 31"/>
              <p:cNvSpPr>
                <a:spLocks noChangeShapeType="1"/>
              </p:cNvSpPr>
              <p:nvPr/>
            </p:nvSpPr>
            <p:spPr bwMode="auto">
              <a:xfrm>
                <a:off x="336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2" name="Line 32"/>
              <p:cNvSpPr>
                <a:spLocks noChangeShapeType="1"/>
              </p:cNvSpPr>
              <p:nvPr/>
            </p:nvSpPr>
            <p:spPr bwMode="auto">
              <a:xfrm>
                <a:off x="792" y="1056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lgDashDot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69666" name="Picture 34" descr="slide0034_image04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68" name="Picture 36" descr="slide0034_image04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7" descr="c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21034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70" name="Arc 38"/>
          <p:cNvSpPr>
            <a:spLocks/>
          </p:cNvSpPr>
          <p:nvPr/>
        </p:nvSpPr>
        <p:spPr bwMode="auto">
          <a:xfrm rot="2960661" flipH="1">
            <a:off x="3211514" y="2849564"/>
            <a:ext cx="922337" cy="1500187"/>
          </a:xfrm>
          <a:custGeom>
            <a:avLst/>
            <a:gdLst>
              <a:gd name="T0" fmla="*/ 0 w 21600"/>
              <a:gd name="T1" fmla="*/ 0 h 21600"/>
              <a:gd name="T2" fmla="*/ 922337 w 21600"/>
              <a:gd name="T3" fmla="*/ 1500187 h 21600"/>
              <a:gd name="T4" fmla="*/ 0 w 21600"/>
              <a:gd name="T5" fmla="*/ 15001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69671" name="Arc 39"/>
          <p:cNvSpPr>
            <a:spLocks/>
          </p:cNvSpPr>
          <p:nvPr/>
        </p:nvSpPr>
        <p:spPr bwMode="auto">
          <a:xfrm rot="13982437" flipV="1">
            <a:off x="3036888" y="2541588"/>
            <a:ext cx="1458913" cy="947738"/>
          </a:xfrm>
          <a:custGeom>
            <a:avLst/>
            <a:gdLst>
              <a:gd name="T0" fmla="*/ 0 w 21600"/>
              <a:gd name="T1" fmla="*/ 0 h 21600"/>
              <a:gd name="T2" fmla="*/ 1458913 w 21600"/>
              <a:gd name="T3" fmla="*/ 947738 h 21600"/>
              <a:gd name="T4" fmla="*/ 0 w 21600"/>
              <a:gd name="T5" fmla="*/ 94773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2" name="Rectangle 40"/>
          <p:cNvSpPr>
            <a:spLocks noChangeArrowheads="1"/>
          </p:cNvSpPr>
          <p:nvPr/>
        </p:nvSpPr>
        <p:spPr bwMode="auto">
          <a:xfrm>
            <a:off x="1857376" y="2676525"/>
            <a:ext cx="12668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</a:rPr>
              <a:t>Khí ô-xi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69673" name="Rectangle 41"/>
          <p:cNvSpPr>
            <a:spLocks noChangeArrowheads="1"/>
          </p:cNvSpPr>
          <p:nvPr/>
        </p:nvSpPr>
        <p:spPr bwMode="auto">
          <a:xfrm>
            <a:off x="1600200" y="3971925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Khí Các-bô-níc</a:t>
            </a:r>
          </a:p>
        </p:txBody>
      </p:sp>
      <p:sp>
        <p:nvSpPr>
          <p:cNvPr id="69674" name="Arc 42"/>
          <p:cNvSpPr>
            <a:spLocks/>
          </p:cNvSpPr>
          <p:nvPr/>
        </p:nvSpPr>
        <p:spPr bwMode="auto">
          <a:xfrm rot="13046667" flipV="1">
            <a:off x="7863655" y="3384581"/>
            <a:ext cx="1005724" cy="1118896"/>
          </a:xfrm>
          <a:custGeom>
            <a:avLst/>
            <a:gdLst>
              <a:gd name="T0" fmla="*/ 0 w 21600"/>
              <a:gd name="T1" fmla="*/ 0 h 21600"/>
              <a:gd name="T2" fmla="*/ 1447800 w 21600"/>
              <a:gd name="T3" fmla="*/ 1219200 h 21600"/>
              <a:gd name="T4" fmla="*/ 0 w 21600"/>
              <a:gd name="T5" fmla="*/ 12192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5" name="Arc 43"/>
          <p:cNvSpPr>
            <a:spLocks/>
          </p:cNvSpPr>
          <p:nvPr/>
        </p:nvSpPr>
        <p:spPr bwMode="auto">
          <a:xfrm rot="11881152" flipV="1">
            <a:off x="7775073" y="2726344"/>
            <a:ext cx="871038" cy="1408291"/>
          </a:xfrm>
          <a:custGeom>
            <a:avLst/>
            <a:gdLst>
              <a:gd name="T0" fmla="*/ 63556 w 21600"/>
              <a:gd name="T1" fmla="*/ 0 h 21571"/>
              <a:gd name="T2" fmla="*/ 1219200 w 21600"/>
              <a:gd name="T3" fmla="*/ 1446213 h 21571"/>
              <a:gd name="T4" fmla="*/ 0 w 21600"/>
              <a:gd name="T5" fmla="*/ 1446213 h 215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71" fill="none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</a:path>
              <a:path w="21600" h="21571" stroke="0" extrusionOk="0">
                <a:moveTo>
                  <a:pt x="1125" y="0"/>
                </a:moveTo>
                <a:cubicBezTo>
                  <a:pt x="12602" y="599"/>
                  <a:pt x="21600" y="10079"/>
                  <a:pt x="21600" y="21571"/>
                </a:cubicBezTo>
                <a:lnTo>
                  <a:pt x="0" y="21571"/>
                </a:lnTo>
                <a:lnTo>
                  <a:pt x="1125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6" name="Rectangle 44"/>
          <p:cNvSpPr>
            <a:spLocks noChangeArrowheads="1"/>
          </p:cNvSpPr>
          <p:nvPr/>
        </p:nvSpPr>
        <p:spPr bwMode="auto">
          <a:xfrm rot="622568">
            <a:off x="8924675" y="2710657"/>
            <a:ext cx="155308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Khí ô-xi</a:t>
            </a:r>
          </a:p>
        </p:txBody>
      </p:sp>
      <p:sp>
        <p:nvSpPr>
          <p:cNvPr id="69677" name="Rectangle 45"/>
          <p:cNvSpPr>
            <a:spLocks noChangeArrowheads="1"/>
          </p:cNvSpPr>
          <p:nvPr/>
        </p:nvSpPr>
        <p:spPr bwMode="auto">
          <a:xfrm>
            <a:off x="8229600" y="3886200"/>
            <a:ext cx="2362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Các-bô-nic</a:t>
            </a:r>
          </a:p>
        </p:txBody>
      </p:sp>
      <p:sp>
        <p:nvSpPr>
          <p:cNvPr id="12310" name="Rectangle 46"/>
          <p:cNvSpPr>
            <a:spLocks noChangeArrowheads="1"/>
          </p:cNvSpPr>
          <p:nvPr/>
        </p:nvSpPr>
        <p:spPr bwMode="auto">
          <a:xfrm>
            <a:off x="3962400" y="457200"/>
            <a:ext cx="2057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>
                <a:solidFill>
                  <a:srgbClr val="FFFF00"/>
                </a:solidFill>
                <a:latin typeface="Times New Roman" pitchFamily="18" charset="0"/>
              </a:rPr>
              <a:t>Quan sát</a:t>
            </a:r>
          </a:p>
        </p:txBody>
      </p:sp>
      <p:sp>
        <p:nvSpPr>
          <p:cNvPr id="69679" name="Rectangle 47"/>
          <p:cNvSpPr>
            <a:spLocks noChangeArrowheads="1"/>
          </p:cNvSpPr>
          <p:nvPr/>
        </p:nvSpPr>
        <p:spPr bwMode="auto">
          <a:xfrm>
            <a:off x="1752600" y="5715000"/>
            <a:ext cx="3352800" cy="9144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Diễn ra suốt ngày đêm</a:t>
            </a:r>
          </a:p>
        </p:txBody>
      </p:sp>
      <p:sp>
        <p:nvSpPr>
          <p:cNvPr id="69680" name="AutoShape 48"/>
          <p:cNvSpPr>
            <a:spLocks noChangeArrowheads="1"/>
          </p:cNvSpPr>
          <p:nvPr/>
        </p:nvSpPr>
        <p:spPr bwMode="auto">
          <a:xfrm>
            <a:off x="5695950" y="4362450"/>
            <a:ext cx="5105400" cy="2590800"/>
          </a:xfrm>
          <a:prstGeom prst="cloudCallout">
            <a:avLst>
              <a:gd name="adj1" fmla="val -31310"/>
              <a:gd name="adj2" fmla="val -81435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800">
                <a:latin typeface="Times New Roman" pitchFamily="18" charset="0"/>
              </a:rPr>
              <a:t>Quá trình hô hấp xảy ra khi nào? Trong hô hấp thực vật hít vào khí gì? Thải ra khí gì?</a:t>
            </a:r>
            <a:endParaRPr lang="en-US" sz="2800"/>
          </a:p>
        </p:txBody>
      </p:sp>
      <p:sp>
        <p:nvSpPr>
          <p:cNvPr id="6157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395652">
            <a:off x="8653721" y="2559687"/>
            <a:ext cx="1882775" cy="8255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" name="Oval 13">
            <a:hlinkClick r:id="" action="ppaction://noaction"/>
          </p:cNvPr>
          <p:cNvSpPr>
            <a:spLocks noChangeArrowheads="1"/>
          </p:cNvSpPr>
          <p:nvPr/>
        </p:nvSpPr>
        <p:spPr bwMode="auto">
          <a:xfrm rot="12051" flipV="1">
            <a:off x="8109665" y="3789107"/>
            <a:ext cx="2104339" cy="7206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l"/>
            <a:endParaRPr lang="en-US"/>
          </a:p>
        </p:txBody>
      </p:sp>
      <p:sp>
        <p:nvSpPr>
          <p:cNvPr id="69683" name="Oval 51"/>
          <p:cNvSpPr>
            <a:spLocks noChangeArrowheads="1"/>
          </p:cNvSpPr>
          <p:nvPr/>
        </p:nvSpPr>
        <p:spPr bwMode="auto">
          <a:xfrm>
            <a:off x="8782050" y="685800"/>
            <a:ext cx="876300" cy="838200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 cap="rnd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4" name="Rectangle 52"/>
          <p:cNvSpPr>
            <a:spLocks noChangeArrowheads="1"/>
          </p:cNvSpPr>
          <p:nvPr/>
        </p:nvSpPr>
        <p:spPr bwMode="auto">
          <a:xfrm>
            <a:off x="1676400" y="5638800"/>
            <a:ext cx="3352800" cy="9144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Thảo luận nhóm 4-</a:t>
            </a:r>
          </a:p>
          <a:p>
            <a:r>
              <a:rPr lang="en-US" sz="2800">
                <a:solidFill>
                  <a:srgbClr val="000066"/>
                </a:solidFill>
                <a:latin typeface="Times New Roman" pitchFamily="18" charset="0"/>
              </a:rPr>
              <a:t>(2 phút)</a:t>
            </a:r>
          </a:p>
        </p:txBody>
      </p:sp>
      <p:sp>
        <p:nvSpPr>
          <p:cNvPr id="53" name="Rectangle 42"/>
          <p:cNvSpPr>
            <a:spLocks noChangeArrowheads="1"/>
          </p:cNvSpPr>
          <p:nvPr/>
        </p:nvSpPr>
        <p:spPr bwMode="auto">
          <a:xfrm>
            <a:off x="0" y="78416"/>
            <a:ext cx="10229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48"/>
    </mc:Choice>
    <mc:Fallback xmlns="">
      <p:transition spd="slow" advTm="3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0.41063 L 0.00833 3.410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696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696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69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000"/>
                                        <p:tgtEl>
                                          <p:spTgt spid="6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9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2000"/>
                                        <p:tgtEl>
                                          <p:spTgt spid="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69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8" dur="2000"/>
                                        <p:tgtEl>
                                          <p:spTgt spid="69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69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9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638" grpId="0" animBg="1"/>
      <p:bldP spid="69638" grpId="1" animBg="1"/>
      <p:bldP spid="69670" grpId="0" animBg="1"/>
      <p:bldP spid="69671" grpId="0" animBg="1"/>
      <p:bldP spid="69672" grpId="0"/>
      <p:bldP spid="69673" grpId="0"/>
      <p:bldP spid="69674" grpId="0" animBg="1"/>
      <p:bldP spid="69675" grpId="0" animBg="1"/>
      <p:bldP spid="69679" grpId="0" animBg="1"/>
      <p:bldP spid="69679" grpId="1" animBg="1"/>
      <p:bldP spid="69680" grpId="0" animBg="1"/>
      <p:bldP spid="69680" grpId="1" animBg="1"/>
      <p:bldP spid="6157" grpId="0" animBg="1"/>
      <p:bldP spid="2" grpId="0" animBg="1"/>
      <p:bldP spid="69683" grpId="0" animBg="1"/>
      <p:bldP spid="69684" grpId="0" animBg="1"/>
      <p:bldP spid="6968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99932829"/>
              </p:ext>
            </p:extLst>
          </p:nvPr>
        </p:nvGraphicFramePr>
        <p:xfrm>
          <a:off x="101184" y="4054612"/>
          <a:ext cx="12039600" cy="272724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4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Quá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trình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quang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hợp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Quá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trình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hô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hấp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59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>
                        <a:solidFill>
                          <a:srgbClr val="000066"/>
                        </a:solidFill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30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>
                        <a:solidFill>
                          <a:srgbClr val="000066"/>
                        </a:solidFill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rgbClr val="000066"/>
                        </a:solidFill>
                        <a:latin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8" name="Picture 2" descr="Huon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42560"/>
            <a:ext cx="5744818" cy="383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Huong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2" y="0"/>
            <a:ext cx="5335318" cy="40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4991100" y="2153981"/>
            <a:ext cx="2286000" cy="3185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5410200" y="1225302"/>
            <a:ext cx="2286000" cy="34047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Các-bô-níc</a:t>
            </a:r>
            <a:endParaRPr lang="en-US" sz="28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10373193" y="2302251"/>
            <a:ext cx="1371600" cy="34047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95793" y="3139584"/>
            <a:ext cx="480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H.1: Sơ đồ sự trao đổi khí trong quang hợp của thực vật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934200" y="2833635"/>
            <a:ext cx="449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2800" b="1">
                <a:solidFill>
                  <a:schemeClr val="bg1"/>
                </a:solidFill>
                <a:latin typeface="+mj-lt"/>
              </a:rPr>
              <a:t>H.2 Sơ đồ sự trao đổi khí trong hô hấp của thực vật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8744" y="1570776"/>
            <a:ext cx="1371600" cy="34047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Ô-xi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87E0AF-5FE8-4803-AB4E-106D90035DA9}"/>
              </a:ext>
            </a:extLst>
          </p:cNvPr>
          <p:cNvSpPr txBox="1"/>
          <p:nvPr/>
        </p:nvSpPr>
        <p:spPr>
          <a:xfrm>
            <a:off x="314793" y="5029595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>
                <a:solidFill>
                  <a:srgbClr val="000066"/>
                </a:solidFill>
                <a:latin typeface="Times New Roman" pitchFamily="18" charset="0"/>
              </a:rPr>
              <a:t>- Xảy ra vào ban ngày</a:t>
            </a:r>
            <a:endParaRPr lang="en-US" sz="320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67A37C-8197-45C6-AEF8-FC13C808524E}"/>
              </a:ext>
            </a:extLst>
          </p:cNvPr>
          <p:cNvSpPr txBox="1"/>
          <p:nvPr/>
        </p:nvSpPr>
        <p:spPr>
          <a:xfrm>
            <a:off x="187377" y="6070617"/>
            <a:ext cx="608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66"/>
                </a:solidFill>
                <a:latin typeface="Times New Roman" pitchFamily="18" charset="0"/>
              </a:rPr>
              <a:t>- Hít khí các-bô-níc, thải khí ô-xi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469C95-9633-4610-B4B7-24EF309EB6F7}"/>
              </a:ext>
            </a:extLst>
          </p:cNvPr>
          <p:cNvSpPr txBox="1"/>
          <p:nvPr/>
        </p:nvSpPr>
        <p:spPr>
          <a:xfrm>
            <a:off x="5965461" y="4684110"/>
            <a:ext cx="6087255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>
                <a:solidFill>
                  <a:srgbClr val="000066"/>
                </a:solidFill>
                <a:latin typeface="Times New Roman" pitchFamily="18" charset="0"/>
              </a:rPr>
              <a:t>-  Xảy ra vào ban đêm và cả ban ngày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20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77214E-B954-48B2-AFB2-0DAA8AB49004}"/>
              </a:ext>
            </a:extLst>
          </p:cNvPr>
          <p:cNvSpPr txBox="1"/>
          <p:nvPr/>
        </p:nvSpPr>
        <p:spPr>
          <a:xfrm>
            <a:off x="6274633" y="5994365"/>
            <a:ext cx="5964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66"/>
                </a:solidFill>
                <a:latin typeface="Times New Roman" pitchFamily="18" charset="0"/>
              </a:rPr>
              <a:t>- Hít khí ô-xi, thải khí các-bô-níc</a:t>
            </a:r>
            <a:endParaRPr lang="en-US" sz="3200" dirty="0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90"/>
    </mc:Choice>
    <mc:Fallback xmlns="">
      <p:transition spd="slow" advTm="26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035951" y="29817"/>
            <a:ext cx="7086600" cy="6400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30" y="-3313"/>
            <a:ext cx="673873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88401" y="1447800"/>
            <a:ext cx="5981700" cy="29718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9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8"/>
    </mc:Choice>
    <mc:Fallback xmlns="">
      <p:transition spd="slow" advTm="1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4861" y="228600"/>
            <a:ext cx="8087139" cy="6400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31" descr="HINH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4" y="-1499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334000"/>
            <a:ext cx="113538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2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6"/>
    </mc:Choice>
    <mc:Fallback xmlns="">
      <p:transition spd="slow" advTm="1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95300" y="1905000"/>
            <a:ext cx="11201400" cy="33672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eaLnBrk="1" hangingPunct="1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các-bô-níc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ô-xi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3505200" y="228600"/>
            <a:ext cx="386039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194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600" b="1" kern="10" cap="all" dirty="0" err="1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cap="all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cap="all" dirty="0" err="1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luận</a:t>
            </a:r>
            <a:endParaRPr lang="en-US" sz="3600" b="1" kern="10" cap="all" dirty="0">
              <a:ln/>
              <a:solidFill>
                <a:srgbClr val="008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9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5"/>
    </mc:Choice>
    <mc:Fallback xmlns="">
      <p:transition spd="slow" advTm="24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57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1203960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4"/>
    </mc:Choice>
    <mc:Fallback xmlns="">
      <p:transition spd="slow" advTm="11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2164" y="-152400"/>
            <a:ext cx="3429000" cy="22860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ết quả hình ảnh cho cây lú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5257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6096000" y="228600"/>
            <a:ext cx="7086600" cy="640080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62600" y="32479"/>
            <a:ext cx="6858000" cy="69342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các-bô-níc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diệp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các-bô-níc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4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1"/>
    </mc:Choice>
    <mc:Fallback xmlns="">
      <p:transition spd="slow" advTm="3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1269EA6B-101D-4E71-A7AE-39FC926B7710}"/>
              </a:ext>
            </a:extLst>
          </p:cNvPr>
          <p:cNvSpPr/>
          <p:nvPr/>
        </p:nvSpPr>
        <p:spPr>
          <a:xfrm>
            <a:off x="5715000" y="0"/>
            <a:ext cx="7010400" cy="6553200"/>
          </a:xfrm>
          <a:prstGeom prst="cloudCallou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“ăn” gì để sống? Nhờ vào quá trình nào mà thực vật thực hiện đ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ợc kì diệu đó?</a:t>
            </a:r>
          </a:p>
        </p:txBody>
      </p:sp>
      <p:pic>
        <p:nvPicPr>
          <p:cNvPr id="2050" name="Picture 2" descr="HÃ¬nh áº£nh cÃ³ liÃªn quan">
            <a:extLst>
              <a:ext uri="{FF2B5EF4-FFF2-40B4-BE49-F238E27FC236}">
                <a16:creationId xmlns:a16="http://schemas.microsoft.com/office/drawing/2014/main" xmlns="" id="{6CA402A0-46CD-4F1F-8CC5-99BA6304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9" y="0"/>
            <a:ext cx="5897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B7E713-E8A2-4B10-BAAA-C6B04B380F96}"/>
              </a:ext>
            </a:extLst>
          </p:cNvPr>
          <p:cNvSpPr/>
          <p:nvPr/>
        </p:nvSpPr>
        <p:spPr>
          <a:xfrm>
            <a:off x="5867401" y="990600"/>
            <a:ext cx="6400800" cy="381000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NƯỚC + KHÍ CÁC-BÔ-NÍC  </a:t>
            </a:r>
          </a:p>
          <a:p>
            <a:pPr algn="ctr">
              <a:lnSpc>
                <a:spcPct val="150000"/>
              </a:lnSpc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CHẤT BỘT Đ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18DCE083-6A4B-4736-9545-B500057AC207}"/>
              </a:ext>
            </a:extLst>
          </p:cNvPr>
          <p:cNvSpPr/>
          <p:nvPr/>
        </p:nvSpPr>
        <p:spPr>
          <a:xfrm>
            <a:off x="8667751" y="2212032"/>
            <a:ext cx="800099" cy="1524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D7BF839-9B98-4199-B043-100EE12583A2}"/>
              </a:ext>
            </a:extLst>
          </p:cNvPr>
          <p:cNvSpPr txBox="1"/>
          <p:nvPr/>
        </p:nvSpPr>
        <p:spPr>
          <a:xfrm>
            <a:off x="9372600" y="2743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ASMT</a:t>
            </a:r>
          </a:p>
        </p:txBody>
      </p:sp>
    </p:spTree>
    <p:extLst>
      <p:ext uri="{BB962C8B-B14F-4D97-AF65-F5344CB8AC3E}">
        <p14:creationId xmlns:p14="http://schemas.microsoft.com/office/powerpoint/2010/main" val="5060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6194F3-9DFF-4240-817D-CEE4CD20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474C8E4F-442D-43C6-9803-8F098061C18C}"/>
              </a:ext>
            </a:extLst>
          </p:cNvPr>
          <p:cNvSpPr/>
          <p:nvPr/>
        </p:nvSpPr>
        <p:spPr>
          <a:xfrm>
            <a:off x="5334000" y="609600"/>
            <a:ext cx="6629400" cy="4572000"/>
          </a:xfrm>
          <a:prstGeom prst="wedgeEllipseCallou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Muốn tăng năng suất cây trồng chúng ta phải làm gì?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B7EB9DC-7C51-4723-BA1B-A61FE34A3E23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khí các-bô-níc lên gấp đôi.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 phân xanh, phân chuồng cho cây vì các loại phân này khi phân hủy thải ra nhiều khí các-bô-níc.</a:t>
            </a:r>
          </a:p>
        </p:txBody>
      </p:sp>
    </p:spTree>
    <p:extLst>
      <p:ext uri="{BB962C8B-B14F-4D97-AF65-F5344CB8AC3E}">
        <p14:creationId xmlns:p14="http://schemas.microsoft.com/office/powerpoint/2010/main" val="20527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81601" y="228601"/>
            <a:ext cx="48829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cs typeface="Times New Roman" pitchFamily="18" charset="0"/>
              </a:rPr>
              <a:t>Những loại cây khác nhau thì cần chất khoáng như thế nào?</a:t>
            </a: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5415116" y="1238250"/>
            <a:ext cx="381000" cy="40005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5410200" y="1828800"/>
            <a:ext cx="385916" cy="342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5410200" y="2492477"/>
            <a:ext cx="385916" cy="304801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057900" y="1143000"/>
            <a:ext cx="3314700" cy="495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Liều lượng như nhau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057900" y="2492476"/>
            <a:ext cx="3314700" cy="5555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Liều lượng khác nhau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057900" y="1828800"/>
            <a:ext cx="3314700" cy="495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Nhiều ni- tơ hơn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1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4"/>
    </mc:Choice>
    <mc:Fallback xmlns="">
      <p:transition spd="slow" advTm="1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AE9C28-A0C6-490A-AB10-4427143E1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616351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D94989-B0DD-4F09-B9C6-A423A74280ED}"/>
              </a:ext>
            </a:extLst>
          </p:cNvPr>
          <p:cNvSpPr txBox="1"/>
          <p:nvPr/>
        </p:nvSpPr>
        <p:spPr>
          <a:xfrm>
            <a:off x="6477000" y="762000"/>
            <a:ext cx="5334000" cy="459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Do l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ợng khí các-bô-níc trong không khí quá lớn nên l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ợng khí ô-xi không đủ cho cây hô hấp nên cây sẽ chết.</a:t>
            </a:r>
          </a:p>
        </p:txBody>
      </p:sp>
    </p:spTree>
    <p:extLst>
      <p:ext uri="{BB962C8B-B14F-4D97-AF65-F5344CB8AC3E}">
        <p14:creationId xmlns:p14="http://schemas.microsoft.com/office/powerpoint/2010/main" val="3302104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0AD628-F888-4D33-B607-575FFD67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83766F15-4032-4EAD-9ACF-2D8ED637D493}"/>
              </a:ext>
            </a:extLst>
          </p:cNvPr>
          <p:cNvSpPr/>
          <p:nvPr/>
        </p:nvSpPr>
        <p:spPr>
          <a:xfrm>
            <a:off x="5715000" y="0"/>
            <a:ext cx="7010400" cy="6553200"/>
          </a:xfrm>
          <a:prstGeom prst="cloudCallou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Vì sao nói khí ô-xi có vai trò quan trọng đối với đời sống của cây?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50635D-CBF5-459C-8993-9DEF7C21FB30}"/>
              </a:ext>
            </a:extLst>
          </p:cNvPr>
          <p:cNvSpPr txBox="1"/>
          <p:nvPr/>
        </p:nvSpPr>
        <p:spPr>
          <a:xfrm>
            <a:off x="5410200" y="1143000"/>
            <a:ext cx="6705600" cy="331674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Khí ô-xi cần cho quá trình hô hấp của thực vật.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Nếu thiếu ô-xi, thực vật sẽ ngừng hô hấp và chết.</a:t>
            </a:r>
          </a:p>
        </p:txBody>
      </p:sp>
    </p:spTree>
    <p:extLst>
      <p:ext uri="{BB962C8B-B14F-4D97-AF65-F5344CB8AC3E}">
        <p14:creationId xmlns:p14="http://schemas.microsoft.com/office/powerpoint/2010/main" val="13442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C5E0409B-79FD-46DB-9D36-FBCA7E458D15}"/>
              </a:ext>
            </a:extLst>
          </p:cNvPr>
          <p:cNvSpPr/>
          <p:nvPr/>
        </p:nvSpPr>
        <p:spPr>
          <a:xfrm>
            <a:off x="5843666" y="762000"/>
            <a:ext cx="6324600" cy="3352800"/>
          </a:xfrm>
          <a:prstGeom prst="wedgeRoundRectCallout">
            <a:avLst>
              <a:gd name="adj1" fmla="val -66577"/>
              <a:gd name="adj2" fmla="val 897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Trong trồng trọt để cung cấp đủ khí ô-xi người ta làm thế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3ECAD9-187A-43B0-A18F-CF6441C1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02" y="0"/>
            <a:ext cx="5819932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33BFCF-BC61-4334-95D3-F2131697E2A6}"/>
              </a:ext>
            </a:extLst>
          </p:cNvPr>
          <p:cNvSpPr txBox="1"/>
          <p:nvPr/>
        </p:nvSpPr>
        <p:spPr>
          <a:xfrm>
            <a:off x="6096000" y="1243015"/>
            <a:ext cx="5105400" cy="33167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Để cung cấp đầy đủ khí ô-xi giúp cho quá trình hô hấp thì đất trồng phải t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i, xốp, thoáng khí.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BB7962-2E53-41EB-9B23-5E5E685F6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461" y="3317823"/>
            <a:ext cx="5924127" cy="331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8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72FCB1E-BF6D-42CF-BE7E-564B0BAD5BBB}"/>
              </a:ext>
            </a:extLst>
          </p:cNvPr>
          <p:cNvSpPr/>
          <p:nvPr/>
        </p:nvSpPr>
        <p:spPr>
          <a:xfrm>
            <a:off x="0" y="1466850"/>
            <a:ext cx="12192000" cy="5334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đ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nhu cầu không khí ở Thực vật sẽ giúp chúng ta đ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ra những biện pháp để tang năng suất cây trồng nh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bón phân xanh, phân chuồng đã ủ kĩ sẽ vừa cung cấp chất khoáng vừa cung cấp khí các-bô-níc cho cây.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Để cung cấp đủ khí ô-xi  thì đất trồng phải t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xốp, thoáng khí.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36DF72-561D-413B-8D7A-CC81F43C0F69}"/>
              </a:ext>
            </a:extLst>
          </p:cNvPr>
          <p:cNvSpPr txBox="1"/>
          <p:nvPr/>
        </p:nvSpPr>
        <p:spPr>
          <a:xfrm>
            <a:off x="3829050" y="31584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2</a:t>
            </a:r>
          </a:p>
        </p:txBody>
      </p:sp>
    </p:spTree>
    <p:extLst>
      <p:ext uri="{BB962C8B-B14F-4D97-AF65-F5344CB8AC3E}">
        <p14:creationId xmlns:p14="http://schemas.microsoft.com/office/powerpoint/2010/main" val="421332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248400" y="0"/>
            <a:ext cx="5943600" cy="13849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ngơi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Nhóm 8"/>
          <p:cNvGrpSpPr>
            <a:grpSpLocks/>
          </p:cNvGrpSpPr>
          <p:nvPr/>
        </p:nvGrpSpPr>
        <p:grpSpPr bwMode="auto">
          <a:xfrm>
            <a:off x="1524000" y="0"/>
            <a:ext cx="4800600" cy="3429000"/>
            <a:chOff x="152400" y="840583"/>
            <a:chExt cx="4038600" cy="2614613"/>
          </a:xfrm>
        </p:grpSpPr>
        <p:pic>
          <p:nvPicPr>
            <p:cNvPr id="58374" name="Ảnh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840583"/>
              <a:ext cx="3962400" cy="261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Hình Bầu dục 7"/>
            <p:cNvSpPr/>
            <p:nvPr/>
          </p:nvSpPr>
          <p:spPr>
            <a:xfrm>
              <a:off x="3658130" y="2971008"/>
              <a:ext cx="532870" cy="45755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1</a:t>
              </a:r>
            </a:p>
          </p:txBody>
        </p:sp>
      </p:grp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6324600" y="1371601"/>
            <a:ext cx="5867400" cy="195149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các-bô-níc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ô-xi, do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Nhóm 10"/>
          <p:cNvGrpSpPr>
            <a:grpSpLocks/>
          </p:cNvGrpSpPr>
          <p:nvPr/>
        </p:nvGrpSpPr>
        <p:grpSpPr bwMode="auto">
          <a:xfrm>
            <a:off x="1524000" y="3505200"/>
            <a:ext cx="4724400" cy="3352800"/>
            <a:chOff x="4953000" y="762000"/>
            <a:chExt cx="3733800" cy="2663103"/>
          </a:xfrm>
        </p:grpSpPr>
        <p:pic>
          <p:nvPicPr>
            <p:cNvPr id="58378" name="Picture 21" descr="clip_image0023%281%29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762000"/>
              <a:ext cx="3733800" cy="261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Hình Bầu dục 12"/>
            <p:cNvSpPr/>
            <p:nvPr/>
          </p:nvSpPr>
          <p:spPr>
            <a:xfrm>
              <a:off x="8153580" y="2968643"/>
              <a:ext cx="533220" cy="45646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2</a:t>
              </a:r>
            </a:p>
          </p:txBody>
        </p:sp>
      </p:grp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1828800" y="3733800"/>
            <a:ext cx="914400" cy="1371600"/>
          </a:xfrm>
          <a:prstGeom prst="line">
            <a:avLst/>
          </a:prstGeom>
          <a:noFill/>
          <a:ln w="76200">
            <a:solidFill>
              <a:srgbClr val="C414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 flipH="1">
            <a:off x="1981200" y="3733800"/>
            <a:ext cx="685800" cy="1219200"/>
          </a:xfrm>
          <a:prstGeom prst="line">
            <a:avLst/>
          </a:prstGeom>
          <a:noFill/>
          <a:ln w="76200">
            <a:solidFill>
              <a:srgbClr val="C414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3505200" y="3962400"/>
            <a:ext cx="838200" cy="685800"/>
          </a:xfrm>
          <a:prstGeom prst="line">
            <a:avLst/>
          </a:prstGeom>
          <a:noFill/>
          <a:ln w="76200">
            <a:solidFill>
              <a:srgbClr val="C414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V="1">
            <a:off x="3581400" y="3962400"/>
            <a:ext cx="762000" cy="685800"/>
          </a:xfrm>
          <a:prstGeom prst="line">
            <a:avLst/>
          </a:prstGeom>
          <a:noFill/>
          <a:ln w="76200">
            <a:solidFill>
              <a:srgbClr val="C414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4876800" y="4267200"/>
            <a:ext cx="381000" cy="381000"/>
          </a:xfrm>
          <a:prstGeom prst="line">
            <a:avLst/>
          </a:prstGeom>
          <a:noFill/>
          <a:ln w="76200">
            <a:solidFill>
              <a:srgbClr val="C414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V="1">
            <a:off x="4876800" y="4114800"/>
            <a:ext cx="381000" cy="533400"/>
          </a:xfrm>
          <a:prstGeom prst="line">
            <a:avLst/>
          </a:prstGeom>
          <a:noFill/>
          <a:ln w="76200">
            <a:solidFill>
              <a:srgbClr val="C414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6315856" y="3638236"/>
            <a:ext cx="5791200" cy="13849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6248400" y="5257800"/>
            <a:ext cx="5943600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1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6"/>
    </mc:Choice>
    <mc:Fallback xmlns="">
      <p:transition spd="slow" advTm="3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8372" grpId="0"/>
      <p:bldP spid="58376" grpId="0"/>
      <p:bldP spid="58382" grpId="0" animBg="1"/>
      <p:bldP spid="58383" grpId="0" animBg="1"/>
      <p:bldP spid="58384" grpId="0" animBg="1"/>
      <p:bldP spid="58385" grpId="0" animBg="1"/>
      <p:bldP spid="58386" grpId="0" animBg="1"/>
      <p:bldP spid="58387" grpId="0" animBg="1"/>
      <p:bldP spid="58388" grpId="0"/>
      <p:bldP spid="583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28600" y="762000"/>
            <a:ext cx="11963400" cy="5791200"/>
          </a:xfrm>
          <a:prstGeom prst="rect">
            <a:avLst/>
          </a:prstGeom>
          <a:noFill/>
          <a:ln w="57150" cmpd="thinThick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7200" y="1047487"/>
            <a:ext cx="10744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khí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quang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hô</a:t>
            </a:r>
            <a:r>
              <a:rPr lang="en-US" sz="2800" b="1" dirty="0"/>
              <a:t> </a:t>
            </a:r>
            <a:r>
              <a:rPr lang="en-US" sz="2800" b="1" dirty="0" err="1"/>
              <a:t>hấp</a:t>
            </a:r>
            <a:r>
              <a:rPr lang="en-US" sz="2800" b="1" dirty="0"/>
              <a:t>.</a:t>
            </a: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228600" y="1745130"/>
            <a:ext cx="1158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Khí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-xi cần cho qu trình 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hấp của thực vật. Thiếu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-xi, thực vật sẽ ngừng 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hấp 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chết.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247650" y="3100284"/>
            <a:ext cx="1146810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 Khí các-bô-níc cần cho quá trình quang hợp. Người ta đã phát hiện khí các-bô-níc có trong không khí chỉ đủ cho cây phát triển bình thường.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228600" y="4696298"/>
            <a:ext cx="11582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b="1" dirty="0"/>
              <a:t>Nếu tăng lượng khí các-bô-níc lên gấp đôi thì cây trồng sẽ cho năng xuất cao hơn. Nhưng nếu lượng khí các-bô-níc cao hơn nữa, cây trồng sẽ chết.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33900" y="-104463"/>
            <a:ext cx="335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u="sng" dirty="0" err="1">
                <a:cs typeface="Arial" charset="0"/>
              </a:rPr>
              <a:t>Bài</a:t>
            </a:r>
            <a:r>
              <a:rPr lang="en-US" sz="4000" b="1" u="sng" dirty="0">
                <a:cs typeface="Arial" charset="0"/>
              </a:rPr>
              <a:t> </a:t>
            </a:r>
            <a:r>
              <a:rPr lang="en-US" sz="4000" b="1" u="sng" dirty="0" err="1">
                <a:cs typeface="Arial" charset="0"/>
              </a:rPr>
              <a:t>học</a:t>
            </a:r>
            <a:r>
              <a:rPr lang="en-US" sz="4000" b="1" u="sng" dirty="0">
                <a:cs typeface="Arial" charset="0"/>
              </a:rPr>
              <a:t>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1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1"/>
    </mc:Choice>
    <mc:Fallback xmlns="">
      <p:transition spd="slow" advTm="3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900" grpId="0" animBg="1"/>
      <p:bldP spid="80901" grpId="0"/>
      <p:bldP spid="80902" grpId="0"/>
      <p:bldP spid="80903" grpId="0"/>
      <p:bldP spid="809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555956" y="437536"/>
            <a:ext cx="522584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cs typeface="Times New Roman" pitchFamily="18" charset="0"/>
              </a:rPr>
              <a:t>Cùng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một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, ở </a:t>
            </a:r>
            <a:r>
              <a:rPr lang="en-US" sz="2800" dirty="0" err="1">
                <a:cs typeface="Times New Roman" pitchFamily="18" charset="0"/>
              </a:rPr>
              <a:t>những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giai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đoạn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phát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triển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nhau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nhu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cầu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về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chất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khoáng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như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thế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nào</a:t>
            </a:r>
            <a:r>
              <a:rPr lang="en-US" sz="2800" dirty="0">
                <a:cs typeface="Times New Roman" pitchFamily="18" charset="0"/>
              </a:rPr>
              <a:t>?</a:t>
            </a: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1828800" y="2220630"/>
            <a:ext cx="381000" cy="37430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1828800" y="2819400"/>
            <a:ext cx="381000" cy="381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1828800" y="3505200"/>
            <a:ext cx="381000" cy="3048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2546555" y="2148562"/>
            <a:ext cx="3581400" cy="518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Đều như nhau</a:t>
            </a: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2546555" y="2819400"/>
            <a:ext cx="3581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Cũng khác nhau</a:t>
            </a: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546555" y="3429000"/>
            <a:ext cx="3581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Không cần chất khoáng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5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6"/>
    </mc:Choice>
    <mc:Fallback xmlns="">
      <p:transition spd="slow" advTm="1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2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9800" y="2971801"/>
            <a:ext cx="66294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 u="sng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 u="none"/>
              <a:t> </a:t>
            </a:r>
          </a:p>
        </p:txBody>
      </p:sp>
      <p:pic>
        <p:nvPicPr>
          <p:cNvPr id="93187" name="Picture 3" descr="p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 descr="p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033"/>
            <a:ext cx="4876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242279" y="5332236"/>
            <a:ext cx="704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981200" y="5832902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có thể sẽ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9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77"/>
    </mc:Choice>
    <mc:Fallback xmlns="">
      <p:transition spd="slow" advTm="5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3189" grpId="0"/>
      <p:bldP spid="931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86322" y="1392704"/>
            <a:ext cx="87767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"/>
    </mc:Choice>
    <mc:Fallback xmlns="">
      <p:transition spd="slow" advTm="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080F0-557D-411A-8037-1CE6E7BD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18D785F-2014-4359-A05C-736233916D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323638"/>
              </p:ext>
            </p:extLst>
          </p:nvPr>
        </p:nvGraphicFramePr>
        <p:xfrm>
          <a:off x="609600" y="457199"/>
          <a:ext cx="10972800" cy="612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07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20F8A6-0A86-4872-B149-151AF2D8F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0B17AF-C7C6-488C-8910-D2F96B135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479ECA-30E3-42B6-833B-9B707E8BE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B2C6FA-1336-4DDC-A3F8-A5DA78679E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4F760-8B70-4424-8E8B-B3329A901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A3AD75A6-991D-4B9A-8917-408B4CD3FB17}"/>
              </a:ext>
            </a:extLst>
          </p:cNvPr>
          <p:cNvSpPr/>
          <p:nvPr/>
        </p:nvSpPr>
        <p:spPr>
          <a:xfrm>
            <a:off x="6705600" y="21236"/>
            <a:ext cx="5179603" cy="6324600"/>
          </a:xfrm>
          <a:prstGeom prst="cloudCallou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 gồm có những thành phần nào? Những khí nào quan trọng với thực vật?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E5227D-8EA9-4706-93A0-3BCFB249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" y="0"/>
            <a:ext cx="6091003" cy="6836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B5B7BD-5CD5-4C44-B3BA-FA62C7A78FE2}"/>
              </a:ext>
            </a:extLst>
          </p:cNvPr>
          <p:cNvSpPr txBox="1"/>
          <p:nvPr/>
        </p:nvSpPr>
        <p:spPr>
          <a:xfrm>
            <a:off x="6686550" y="1346013"/>
            <a:ext cx="5179603" cy="367504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-Trong đó  khí ô-xi, khí các-bô-níc là hai thành phần rất quan trọng đối với thực vật.</a:t>
            </a:r>
          </a:p>
        </p:txBody>
      </p:sp>
    </p:spTree>
    <p:extLst>
      <p:ext uri="{BB962C8B-B14F-4D97-AF65-F5344CB8AC3E}">
        <p14:creationId xmlns:p14="http://schemas.microsoft.com/office/powerpoint/2010/main" val="22848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9635" y="22439"/>
            <a:ext cx="120396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187" name="Picture 3" descr="p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1371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0" name="Group 12"/>
          <p:cNvGrpSpPr>
            <a:grpSpLocks/>
          </p:cNvGrpSpPr>
          <p:nvPr/>
        </p:nvGrpSpPr>
        <p:grpSpPr bwMode="auto">
          <a:xfrm>
            <a:off x="1524000" y="2133600"/>
            <a:ext cx="1524000" cy="2235936"/>
            <a:chOff x="1440" y="1392"/>
            <a:chExt cx="1296" cy="2016"/>
          </a:xfrm>
        </p:grpSpPr>
        <p:pic>
          <p:nvPicPr>
            <p:cNvPr id="14349" name="Picture 4" descr="p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392"/>
              <a:ext cx="1152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89" name="Text Box 5"/>
            <p:cNvSpPr txBox="1">
              <a:spLocks noChangeArrowheads="1"/>
            </p:cNvSpPr>
            <p:nvPr/>
          </p:nvSpPr>
          <p:spPr bwMode="auto">
            <a:xfrm>
              <a:off x="1440" y="3024"/>
              <a:ext cx="528" cy="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4800600" y="1203183"/>
            <a:ext cx="76962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4495800" y="2133600"/>
            <a:ext cx="7696200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4248150" y="3351212"/>
            <a:ext cx="7848600" cy="13731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1524000" y="4883944"/>
            <a:ext cx="91440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1524000" y="5638801"/>
            <a:ext cx="9144000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Ô-xi 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alt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các-bô-níc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alt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9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25"/>
    </mc:Choice>
    <mc:Fallback xmlns="">
      <p:transition spd="slow" advTm="6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5" grpId="0" animBg="1"/>
      <p:bldP spid="53261" grpId="0"/>
      <p:bldP spid="53262" grpId="0"/>
      <p:bldP spid="53263" grpId="0"/>
      <p:bldP spid="53264" grpId="0"/>
      <p:bldP spid="532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2286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Qúa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Kết quả hình ảnh cho LÁ CÂY QUANG HỢ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211997"/>
            <a:ext cx="10210800" cy="56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"/>
    </mc:Choice>
    <mc:Fallback xmlns="">
      <p:transition spd="slow" advTm="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1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1|5.3|8.3|1.5|7.3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|3.1|6.6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5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7.1|2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2.2|18.8|5.6|13.5|5.3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0.5|7|1.5|1.5|0.5|13.1|0.4|1.3|0.5|7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9.1|1.2|1.5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2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0.5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1121</Words>
  <Application>Microsoft Office PowerPoint</Application>
  <PresentationFormat>Widescreen</PresentationFormat>
  <Paragraphs>109</Paragraphs>
  <Slides>25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UTM Silk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Không khí có vai trò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wellcome</cp:lastModifiedBy>
  <cp:revision>53</cp:revision>
  <dcterms:created xsi:type="dcterms:W3CDTF">2015-04-01T08:07:22Z</dcterms:created>
  <dcterms:modified xsi:type="dcterms:W3CDTF">2019-03-28T08:13:14Z</dcterms:modified>
</cp:coreProperties>
</file>