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CC0C-2F85-4CF0-875B-233FC0FF19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812A-8C8E-4AC7-A5A6-8BEC5F5EE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7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9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0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957263" y="1174750"/>
            <a:ext cx="7229475" cy="289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VỀ DỰ GIỜ  TẬP ĐỌC LỚP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209800" y="5029200"/>
            <a:ext cx="4462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6600FF"/>
                </a:solidFill>
              </a:rPr>
              <a:t>Giáo viên: Đào Thị Hiệp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0"/>
            <a:ext cx="8677147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00"/>
                            </p:stCondLst>
                            <p:childTnLst>
                              <p:par>
                                <p:cTn id="19" presetID="3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200"/>
                            </p:stCondLst>
                            <p:childTnLst>
                              <p:par>
                                <p:cTn id="28" presetID="1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00"/>
                            </p:stCondLst>
                            <p:childTnLst>
                              <p:par>
                                <p:cTn id="35" presetID="3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200"/>
                            </p:stCondLst>
                            <p:childTnLst>
                              <p:par>
                                <p:cTn id="42" presetID="27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/>
      <p:bldP spid="148489" grpId="1"/>
      <p:bldP spid="148489" grpId="2"/>
      <p:bldP spid="148489" grpId="3"/>
      <p:bldP spid="148489" grpId="4"/>
      <p:bldP spid="148489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pPr algn="ctr" eaLnBrk="1" hangingPunct="1"/>
            <a:r>
              <a:rPr lang="en-US" sz="5600" b="1" dirty="0" err="1" smtClean="0">
                <a:latin typeface="Times New Roman" pitchFamily="18" charset="0"/>
              </a:rPr>
              <a:t>Xin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chân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thành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cảm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ơn</a:t>
            </a:r>
            <a:r>
              <a:rPr lang="en-US" sz="5600" b="1" dirty="0" smtClean="0">
                <a:latin typeface="Times New Roman" pitchFamily="18" charset="0"/>
              </a:rPr>
              <a:t>   </a:t>
            </a:r>
            <a:r>
              <a:rPr lang="en-US" sz="5600" b="1" dirty="0" err="1" smtClean="0">
                <a:latin typeface="Times New Roman" pitchFamily="18" charset="0"/>
              </a:rPr>
              <a:t>các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thầy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cô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đã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đến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br>
              <a:rPr lang="en-US" sz="5600" b="1" dirty="0" smtClean="0">
                <a:latin typeface="Times New Roman" pitchFamily="18" charset="0"/>
              </a:rPr>
            </a:br>
            <a:r>
              <a:rPr lang="en-US" sz="5600" b="1" dirty="0" err="1" smtClean="0">
                <a:latin typeface="Times New Roman" pitchFamily="18" charset="0"/>
              </a:rPr>
              <a:t>dự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tiết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học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với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</a:rPr>
              <a:t>lớp</a:t>
            </a:r>
            <a:r>
              <a:rPr lang="en-US" sz="5600" b="1" dirty="0" smtClean="0">
                <a:latin typeface="Times New Roman" pitchFamily="18" charset="0"/>
              </a:rPr>
              <a:t> </a:t>
            </a:r>
            <a:r>
              <a:rPr lang="en-US" sz="5600" b="1" dirty="0" smtClean="0">
                <a:latin typeface="Times New Roman" pitchFamily="18" charset="0"/>
              </a:rPr>
              <a:t>4!</a:t>
            </a:r>
            <a:endParaRPr lang="en-US" sz="56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350"/>
                            </p:stCondLst>
                            <p:childTnLst>
                              <p:par>
                                <p:cTn id="32" presetID="27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  <p:bldP spid="152581" grpId="1"/>
      <p:bldP spid="152581" grpId="2"/>
      <p:bldP spid="152581" grpId="3"/>
      <p:bldP spid="152581" grpId="4"/>
      <p:bldP spid="152581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339933"/>
                </a:solidFill>
              </a:rPr>
              <a:t>Một số hình ảnh chợ Tết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Chợ phiên ngày Tết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3200" smtClean="0"/>
          </a:p>
          <a:p>
            <a:pPr eaLnBrk="1" hangingPunct="1"/>
            <a:r>
              <a:rPr lang="en-US" smtClean="0"/>
              <a:t>Mua lá gói bánh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Mua bán trái cây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4400" smtClean="0"/>
          </a:p>
          <a:p>
            <a:pPr eaLnBrk="1" hangingPunct="1"/>
            <a:r>
              <a:rPr lang="en-US" smtClean="0"/>
              <a:t>Mua hàng thổ cẩm</a:t>
            </a:r>
          </a:p>
        </p:txBody>
      </p:sp>
      <p:pic>
        <p:nvPicPr>
          <p:cNvPr id="93191" name="Picture 7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958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8" descr="Imag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9" descr="Imag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0574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057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0"/>
            <a:ext cx="867714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Một số hình ảnh chợ Tết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4038600" cy="3768725"/>
          </a:xfrm>
        </p:spPr>
        <p:txBody>
          <a:bodyPr/>
          <a:lstStyle/>
          <a:p>
            <a:pPr eaLnBrk="1" hangingPunct="1"/>
            <a:r>
              <a:rPr lang="en-US" smtClean="0"/>
              <a:t>Múa hát ngày Tết</a:t>
            </a:r>
          </a:p>
        </p:txBody>
      </p:sp>
      <p:sp>
        <p:nvSpPr>
          <p:cNvPr id="133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27275"/>
            <a:ext cx="4038600" cy="3768725"/>
          </a:xfrm>
        </p:spPr>
        <p:txBody>
          <a:bodyPr/>
          <a:lstStyle/>
          <a:p>
            <a:pPr eaLnBrk="1" hangingPunct="1"/>
            <a:r>
              <a:rPr lang="en-US" smtClean="0"/>
              <a:t>Trò chơi ngày Tết</a:t>
            </a: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457200" y="3276600"/>
            <a:ext cx="4038600" cy="2819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37" name="Picture 17" descr="2987___news__lenduong-gautao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4648200" y="3276600"/>
            <a:ext cx="4038600" cy="2895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3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0"/>
            <a:ext cx="867714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6" grpId="0" build="p"/>
      <p:bldP spid="1331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927100" y="1828800"/>
            <a:ext cx="288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rgbClr val="FF0066"/>
                </a:solidFill>
                <a:cs typeface="Times New Roman" pitchFamily="18" charset="0"/>
              </a:rPr>
              <a:t>1. Luyện đọc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15900" y="2603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Tõ</a:t>
            </a:r>
            <a:r>
              <a:rPr lang="en-US" sz="2400" b="1">
                <a:latin typeface=".VnTime" pitchFamily="34" charset="0"/>
              </a:rPr>
              <a:t>: </a:t>
            </a:r>
            <a:endParaRPr lang="en-US" b="1">
              <a:latin typeface=".VnTime" pitchFamily="34" charset="0"/>
            </a:endParaRP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H="1">
            <a:off x="4094163" y="2286000"/>
            <a:ext cx="46037" cy="457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953000" y="18415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  <a:latin typeface=".VnTime" pitchFamily="34" charset="0"/>
              </a:rPr>
              <a:t>2.</a:t>
            </a:r>
            <a:r>
              <a:rPr lang="en-US" sz="2400" b="1" u="sng" dirty="0">
                <a:solidFill>
                  <a:srgbClr val="FF0066"/>
                </a:solidFill>
                <a:cs typeface="Times New Roman" pitchFamily="18" charset="0"/>
              </a:rPr>
              <a:t>Tìm </a:t>
            </a:r>
            <a:r>
              <a:rPr lang="en-US" sz="2400" b="1" u="sng" dirty="0" err="1">
                <a:solidFill>
                  <a:srgbClr val="FF0066"/>
                </a:solidFill>
                <a:cs typeface="Times New Roman" pitchFamily="18" charset="0"/>
              </a:rPr>
              <a:t>hiểu</a:t>
            </a:r>
            <a:r>
              <a:rPr lang="en-US" sz="2400" b="1" u="sng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cs typeface="Times New Roman" pitchFamily="18" charset="0"/>
              </a:rPr>
              <a:t>bài</a:t>
            </a:r>
            <a:endParaRPr lang="en-US" b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0"/>
            <a:ext cx="8677147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990600" y="23622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000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- </a:t>
            </a:r>
            <a:r>
              <a:rPr lang="en-US" sz="2400" kern="0" dirty="0" err="1">
                <a:latin typeface="+mn-lt"/>
              </a:rPr>
              <a:t>sương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hồng</a:t>
            </a:r>
            <a:r>
              <a:rPr lang="en-US" sz="2400" kern="0" dirty="0">
                <a:latin typeface="+mn-lt"/>
              </a:rPr>
              <a:t> lam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400" kern="0" dirty="0">
                <a:latin typeface="+mn-lt"/>
              </a:rPr>
              <a:t> - </a:t>
            </a:r>
            <a:r>
              <a:rPr lang="en-US" sz="2400" kern="0" dirty="0" err="1">
                <a:latin typeface="+mn-lt"/>
              </a:rPr>
              <a:t>nóc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nhà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gianh</a:t>
            </a:r>
            <a:endParaRPr lang="en-US" sz="2400" kern="0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400" kern="0" dirty="0">
                <a:latin typeface="+mn-lt"/>
              </a:rPr>
              <a:t> - </a:t>
            </a:r>
            <a:r>
              <a:rPr lang="en-US" sz="2400" kern="0" dirty="0" err="1">
                <a:latin typeface="+mn-lt"/>
              </a:rPr>
              <a:t>đồi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thoa</a:t>
            </a:r>
            <a:r>
              <a:rPr lang="en-US" sz="2400" kern="0" dirty="0">
                <a:latin typeface="+mn-lt"/>
              </a:rPr>
              <a:t> son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400" kern="0" dirty="0">
                <a:latin typeface="+mn-lt"/>
              </a:rPr>
              <a:t> - </a:t>
            </a:r>
            <a:r>
              <a:rPr lang="en-US" sz="2400" kern="0" dirty="0" err="1">
                <a:latin typeface="+mn-lt"/>
              </a:rPr>
              <a:t>núi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uốn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mình</a:t>
            </a:r>
            <a:endParaRPr lang="en-US" sz="2400" kern="0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000" kern="0" dirty="0">
                <a:latin typeface="+mn-lt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 build="allAtOnce"/>
      <p:bldP spid="17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2819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714500" y="4533900"/>
            <a:ext cx="46482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0"/>
            <a:ext cx="8677147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2819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05000"/>
            <a:ext cx="4724400" cy="4572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</a:t>
            </a:r>
            <a:r>
              <a:rPr lang="en-US" b="1" dirty="0" err="1" smtClean="0">
                <a:solidFill>
                  <a:srgbClr val="FF0066"/>
                </a:solidFill>
              </a:rPr>
              <a:t>Tìm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hiểu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bài</a:t>
            </a:r>
            <a:endParaRPr lang="en-US" b="1" dirty="0" smtClean="0">
              <a:solidFill>
                <a:srgbClr val="FF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b="1" dirty="0" smtClean="0">
              <a:solidFill>
                <a:srgbClr val="FF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Vẻ đẹp tươi vui của những người đi chợ tết ở vùng trung du.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+ 4: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Nói lên sự vui vẻ, tưng bừng của mọi người tham gia đi chợ tết.</a:t>
            </a:r>
            <a:endParaRPr lang="en-US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714500" y="4533900"/>
            <a:ext cx="46482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0"/>
            <a:ext cx="8677147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0"/>
            <a:ext cx="8677147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rgbClr val="FF0066"/>
                </a:solidFill>
              </a:rPr>
              <a:t>Luyện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đọc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diễn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cảm</a:t>
            </a:r>
            <a:endParaRPr lang="en-US" sz="2800" dirty="0" smtClean="0">
              <a:solidFill>
                <a:srgbClr val="FF0066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2286000"/>
            <a:ext cx="64008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3" y="0"/>
            <a:ext cx="8677147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7" grpId="1"/>
      <p:bldP spid="1157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905000"/>
            <a:ext cx="6019800" cy="495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677147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678&quot;&gt;&lt;object type=&quot;3&quot; unique_id=&quot;10719&quot;&gt;&lt;property id=&quot;20148&quot; value=&quot;5&quot;/&gt;&lt;property id=&quot;20300&quot; value=&quot;Slide 1&quot;/&gt;&lt;property id=&quot;20307&quot; value=&quot;257&quot;/&gt;&lt;/object&gt;&lt;object type=&quot;3&quot; unique_id=&quot;10720&quot;&gt;&lt;property id=&quot;20148&quot; value=&quot;5&quot;/&gt;&lt;property id=&quot;20300&quot; value=&quot;Slide 2 - &amp;quot;Một số hình ảnh chợ Tết&amp;quot;&quot;/&gt;&lt;property id=&quot;20307&quot; value=&quot;258&quot;/&gt;&lt;/object&gt;&lt;object type=&quot;3&quot; unique_id=&quot;10721&quot;&gt;&lt;property id=&quot;20148&quot; value=&quot;5&quot;/&gt;&lt;property id=&quot;20300&quot; value=&quot;Slide 3 - &amp;quot;Một số hình ảnh chợ Tết&amp;quot;&quot;/&gt;&lt;property id=&quot;20307&quot; value=&quot;259&quot;/&gt;&lt;/object&gt;&lt;object type=&quot;3&quot; unique_id=&quot;10722&quot;&gt;&lt;property id=&quot;20148&quot; value=&quot;5&quot;/&gt;&lt;property id=&quot;20300&quot; value=&quot;Slide 4&quot;/&gt;&lt;property id=&quot;20307&quot; value=&quot;260&quot;/&gt;&lt;/object&gt;&lt;object type=&quot;3&quot; unique_id=&quot;10723&quot;&gt;&lt;property id=&quot;20148&quot; value=&quot;5&quot;/&gt;&lt;property id=&quot;20300&quot; value=&quot;Slide 5&quot;/&gt;&lt;property id=&quot;20307&quot; value=&quot;261&quot;/&gt;&lt;/object&gt;&lt;object type=&quot;3&quot; unique_id=&quot;10724&quot;&gt;&lt;property id=&quot;20148&quot; value=&quot;5&quot;/&gt;&lt;property id=&quot;20300&quot; value=&quot;Slide 6&quot;/&gt;&lt;property id=&quot;20307&quot; value=&quot;262&quot;/&gt;&lt;/object&gt;&lt;object type=&quot;3&quot; unique_id=&quot;10725&quot;&gt;&lt;property id=&quot;20148&quot; value=&quot;5&quot;/&gt;&lt;property id=&quot;20300&quot; value=&quot;Slide 7&quot;/&gt;&lt;property id=&quot;20307&quot; value=&quot;263&quot;/&gt;&lt;/object&gt;&lt;object type=&quot;3&quot; unique_id=&quot;10726&quot;&gt;&lt;property id=&quot;20148&quot; value=&quot;5&quot;/&gt;&lt;property id=&quot;20300&quot; value=&quot;Slide 8 - &amp;quot;Luyện đọc diễn cảm&amp;quot;&quot;/&gt;&lt;property id=&quot;20307&quot; value=&quot;264&quot;/&gt;&lt;/object&gt;&lt;object type=&quot;3&quot; unique_id=&quot;10727&quot;&gt;&lt;property id=&quot;20148&quot; value=&quot;5&quot;/&gt;&lt;property id=&quot;20300&quot; value=&quot;Slide 9 - &amp;quot;     Luyện đọc diễn cảm&amp;#x0D;&amp;#x0A;     Dải mây trắng / đỏ dần trên đỉnh núi&amp;#x0D;&amp;#x0A;     Sương hồng lam / ôm ấp nóc nhà gianh&amp;#x0D;&amp;#x0A;     Tr&quot;/&gt;&lt;property id=&quot;20307&quot; value=&quot;265&quot;/&gt;&lt;/object&gt;&lt;object type=&quot;3&quot; unique_id=&quot;10728&quot;&gt;&lt;property id=&quot;20148&quot; value=&quot;5&quot;/&gt;&lt;property id=&quot;20300&quot; value=&quot;Slide 10 - &amp;quot;Thi học thuộc lòng bài thơ . &amp;quot;&quot;/&gt;&lt;property id=&quot;20307&quot; value=&quot;266&quot;/&gt;&lt;/object&gt;&lt;object type=&quot;3&quot; unique_id=&quot;10729&quot;&gt;&lt;property id=&quot;20148&quot; value=&quot;5&quot;/&gt;&lt;property id=&quot;20300&quot; value=&quot;Slide 11 - &amp;quot;Xin chân thành cảm ơn   các thầy cô đã đến &amp;#x0D;&amp;#x0A;dự tiết học với lớp 4!&amp;quot;&quot;/&gt;&lt;property id=&quot;20307&quot; value=&quot;267&quot;/&gt;&lt;/object&gt;&lt;/object&gt;&lt;object type=&quot;8&quot; unique_id=&quot;106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449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Một số hình ảnh chợ Tết</vt:lpstr>
      <vt:lpstr>Một số hình ảnh chợ Tết</vt:lpstr>
      <vt:lpstr>Slide 4</vt:lpstr>
      <vt:lpstr>Slide 5</vt:lpstr>
      <vt:lpstr>Slide 6</vt:lpstr>
      <vt:lpstr>Slide 7</vt:lpstr>
      <vt:lpstr>Luyện đọc diễn cảm</vt:lpstr>
      <vt:lpstr>     Luyện đọc diễn cảm      Dải mây trắng / đỏ dần trên đỉnh núi      Sương hồng lam / ôm ấp nóc nhà gianh      Trên con đường viền trắng mép đồi xanh      Người các ấp tưng bừng ra chợ Tết      Họ vui vẻ kéo hàng / trên cỏ biếc      Những thằng cu áo đỏ / chạy lon xon      Vài cụ già chống gậy / bước lom khom      Cô yếm thắm / che môi cười lặng lẽ      Thằng em bé / nép đầu bên yếm mẹ      Hai người thôn gánh lợn chạy đi đầu      Con bò vàng ngộ nghĩnh đuổi theo sau      Sương trắng / rỏ đầu cành như giọt sữa </vt:lpstr>
      <vt:lpstr>Thi học thuộc lòng bài thơ . </vt:lpstr>
      <vt:lpstr>Xin chân thành cảm ơn   các thầy cô đã đến  dự tiết học với lớp 4!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MayTinhDucDung</cp:lastModifiedBy>
  <cp:revision>2</cp:revision>
  <dcterms:created xsi:type="dcterms:W3CDTF">2015-05-21T02:31:52Z</dcterms:created>
  <dcterms:modified xsi:type="dcterms:W3CDTF">2015-05-21T02:34:20Z</dcterms:modified>
</cp:coreProperties>
</file>