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  <p:sldId id="269" r:id="rId4"/>
    <p:sldId id="270" r:id="rId5"/>
    <p:sldId id="259" r:id="rId6"/>
    <p:sldId id="261" r:id="rId7"/>
    <p:sldId id="265" r:id="rId8"/>
    <p:sldId id="262" r:id="rId9"/>
    <p:sldId id="276" r:id="rId10"/>
    <p:sldId id="263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1639"/>
    <a:srgbClr val="000099"/>
    <a:srgbClr val="660066"/>
    <a:srgbClr val="FF66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832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74C19-16C2-46D5-ABF2-79F5BBC5DFDD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2F71-C293-4C3C-A872-5552F5891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D42F5-15CA-4F55-BB8A-C2FBE4799721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D9B70-FE09-4250-998B-47DAC5B28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A31F5-C378-4A63-AE80-49CFF52F5080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9B76B-93F0-406A-AE6D-C7C1CC2A9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271AA-3F32-4AFE-8FDB-955495C66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613E7-A849-40E6-A347-F2AE01FBCDC6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A9AC3-BF51-4017-83A6-1747C1224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6E042-15F5-42EA-85D1-69065E9AF54F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5C2A3-A0BB-486B-B302-5BE80823A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867D2-C3C4-46FB-BA1D-9D84A0C6986E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3320F-A42A-4617-ABAC-6E84F7BFF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04AB3-27A4-42F5-957F-17272E5A4F17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03FDF-CB9A-40B4-8EF2-ACA52E4FB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13E72-4AFB-4A46-8E3F-38865DCD5594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42A15-3746-475B-AB41-6FDBCB919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C6AD2-CE74-48B1-9865-163E2628C934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3F6A7-A5B6-4190-B0E1-8F44F5F13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31D7C-5D18-427D-84F1-33E00DA2FAE9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1DAFF-89A2-4D79-AF8A-A50BB33AF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6E672-ED1E-4835-98E0-7BF86CA89EF0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9756B-D006-4BC8-A4F4-646C870FA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A59901-385D-4879-B450-9B60DF257398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FDC306-CBA5-48BA-959C-30F04790F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My%20Documents\My%20Music\Khan_quang_thap_sang_binh_minh.mp3" TargetMode="Externa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My%20Documents\My%20Music\Khan_quang_thap_sang_binh_minh.mp3" TargetMode="External"/><Relationship Id="rId6" Type="http://schemas.openxmlformats.org/officeDocument/2006/relationships/image" Target="../media/image2.wmf"/><Relationship Id="rId5" Type="http://schemas.openxmlformats.org/officeDocument/2006/relationships/image" Target="../media/image11.wmf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NGOC%20HA\POWER%20POINT\Luyen%20tu%20va%20cau%20-%20tuan%2010\LTVC%203\Thac.MPG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ELL\Downloads\Music\TuRungXanhChauVeThamBacStHoang_snhg.mp3" TargetMode="Externa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3" name="Khan_quang_thap_sang_binh_minh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6400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9" descr="POINSET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7734300" y="49530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10"/>
          <p:cNvSpPr txBox="1">
            <a:spLocks noChangeArrowheads="1"/>
          </p:cNvSpPr>
          <p:nvPr/>
        </p:nvSpPr>
        <p:spPr bwMode="auto">
          <a:xfrm>
            <a:off x="762000" y="2062163"/>
            <a:ext cx="7924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CHÀO MỪNG CÁC THẦY CÔ GIÁO VỀ DỰ GIỜ </a:t>
            </a:r>
          </a:p>
          <a:p>
            <a:pPr algn="ctr"/>
            <a:r>
              <a:rPr lang="en-US" sz="4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en-US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3A</a:t>
            </a:r>
            <a:endParaRPr lang="en-US" sz="4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209800" y="769938"/>
            <a:ext cx="518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604A7B"/>
                </a:solidFill>
                <a:latin typeface="Times New Roman" pitchFamily="18" charset="0"/>
                <a:cs typeface="Times New Roman" pitchFamily="18" charset="0"/>
              </a:rPr>
              <a:t>PHÒNG GD &amp; ĐT </a:t>
            </a:r>
            <a:r>
              <a:rPr lang="en-US" sz="2400" b="1" dirty="0" smtClean="0">
                <a:solidFill>
                  <a:srgbClr val="604A7B"/>
                </a:solidFill>
                <a:latin typeface="Times New Roman" pitchFamily="18" charset="0"/>
                <a:cs typeface="Times New Roman" pitchFamily="18" charset="0"/>
              </a:rPr>
              <a:t>ĐÔNG TRIỀU</a:t>
            </a:r>
            <a:endParaRPr lang="en-US" sz="2400" b="1" dirty="0">
              <a:solidFill>
                <a:srgbClr val="604A7B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rgbClr val="604A7B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2400" b="1" dirty="0" smtClean="0">
                <a:solidFill>
                  <a:srgbClr val="604A7B"/>
                </a:solidFill>
                <a:latin typeface="Times New Roman" pitchFamily="18" charset="0"/>
                <a:cs typeface="Times New Roman" pitchFamily="18" charset="0"/>
              </a:rPr>
              <a:t>TRÀNG AN</a:t>
            </a:r>
            <a:endParaRPr lang="en-US" sz="2400" b="1" dirty="0">
              <a:solidFill>
                <a:srgbClr val="604A7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Box 12"/>
          <p:cNvSpPr txBox="1">
            <a:spLocks noChangeArrowheads="1"/>
          </p:cNvSpPr>
          <p:nvPr/>
        </p:nvSpPr>
        <p:spPr bwMode="auto">
          <a:xfrm>
            <a:off x="2209800" y="5862638"/>
            <a:ext cx="495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BÙI THỊ HỒNG</a:t>
            </a:r>
            <a:endParaRPr lang="en-US" sz="2400" b="1" dirty="0">
              <a:solidFill>
                <a:srgbClr val="4A163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solidFill>
                <a:srgbClr val="4A163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9" descr="POINSET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7261225" y="5922963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POINSET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5400000">
            <a:off x="-474662" y="544830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9" descr="POINSET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46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763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3 : Ngắt đoạn dưới đây thành 5 câu và </a:t>
            </a:r>
          </a:p>
          <a:p>
            <a:pPr>
              <a:lnSpc>
                <a:spcPct val="150000"/>
              </a:lnSpc>
            </a:pPr>
            <a:r>
              <a:rPr lang="en-US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chép lại cho đúng chính tả:</a:t>
            </a:r>
          </a:p>
          <a:p>
            <a:pPr>
              <a:lnSpc>
                <a:spcPct val="15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Trên nương, mỗi người một việc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gười lớn thì đánh trâu ra cày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ác bà mẹ cúi lom khom tra ngô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ác cụ già nhặt cỏ, đốt lá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ấy chú bé đi bắc bếp thổi cơm.                                ( Tô Hoài)                                              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AR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2" descr="BAR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3" descr="Tang !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11191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3" descr="Tang !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4953000"/>
            <a:ext cx="11191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90600" y="914400"/>
            <a:ext cx="7696200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hương.Ôn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0"/>
            <a:ext cx="18288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 descr="FIREWRK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1295400"/>
            <a:ext cx="36988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POINSET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-5400000">
            <a:off x="1257300" y="3695700"/>
            <a:ext cx="1905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POINSET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800000">
            <a:off x="5029200" y="5181600"/>
            <a:ext cx="4114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Khan_quang_thap_sang_binh_minh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6400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WordArt 8"/>
          <p:cNvSpPr>
            <a:spLocks noChangeArrowheads="1" noChangeShapeType="1" noTextEdit="1"/>
          </p:cNvSpPr>
          <p:nvPr/>
        </p:nvSpPr>
        <p:spPr bwMode="auto">
          <a:xfrm>
            <a:off x="685800" y="1143000"/>
            <a:ext cx="7848600" cy="6019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75564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chóc</a:t>
            </a:r>
            <a:r>
              <a:rPr lang="en-US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 </a:t>
            </a:r>
            <a:r>
              <a:rPr lang="en-US" sz="3600" b="1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c¸c</a:t>
            </a:r>
            <a:r>
              <a:rPr lang="en-US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 </a:t>
            </a:r>
            <a:r>
              <a:rPr lang="en-US" sz="3600" b="1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em</a:t>
            </a:r>
            <a:r>
              <a:rPr lang="en-US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 </a:t>
            </a:r>
            <a:r>
              <a:rPr lang="en-US" sz="2800" b="1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ch¨m</a:t>
            </a:r>
            <a:r>
              <a:rPr lang="en-US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 </a:t>
            </a:r>
            <a:r>
              <a:rPr lang="en-US" sz="3600" b="1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ngoan</a:t>
            </a:r>
            <a:r>
              <a:rPr lang="en-US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, </a:t>
            </a:r>
            <a:r>
              <a:rPr lang="en-US" sz="3600" b="1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häc</a:t>
            </a:r>
            <a:r>
              <a:rPr lang="en-US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 </a:t>
            </a:r>
            <a:r>
              <a:rPr lang="en-US" sz="3600" b="1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.VnArabiaH"/>
              </a:rPr>
              <a:t>giái</a:t>
            </a:r>
            <a:endParaRPr lang="en-US" sz="3600" b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00CC"/>
              </a:solidFill>
              <a:latin typeface=".VnArabiaH"/>
            </a:endParaRPr>
          </a:p>
        </p:txBody>
      </p:sp>
      <p:pic>
        <p:nvPicPr>
          <p:cNvPr id="14344" name="Picture 9" descr="POINSET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6557963" y="4762"/>
            <a:ext cx="25908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0" descr="POINSET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 flipV="1">
            <a:off x="-4762" y="4762"/>
            <a:ext cx="2586038" cy="257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685800" y="3886200"/>
            <a:ext cx="83058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3600" b="1" dirty="0">
                <a:latin typeface="+mj-lt"/>
              </a:rPr>
              <a:t>Xin chân thành cảm ơn </a:t>
            </a:r>
          </a:p>
          <a:p>
            <a:pPr algn="ctr">
              <a:defRPr/>
            </a:pPr>
            <a:r>
              <a:rPr lang="pt-BR" sz="3600" b="1" dirty="0">
                <a:latin typeface="Times New Roman" pitchFamily="18" charset="0"/>
                <a:cs typeface="Times New Roman" pitchFamily="18" charset="0"/>
              </a:rPr>
              <a:t>các thầy, cô giáo và các em học sinh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46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28600" y="2133600"/>
            <a:ext cx="8686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 các hình ảnh so sánh trong câu thơ sau:</a:t>
            </a:r>
          </a:p>
          <a:p>
            <a:pPr algn="ctr"/>
            <a:endParaRPr lang="en-US" sz="3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Quê hương là cánh diều biếc</a:t>
            </a:r>
          </a:p>
          <a:p>
            <a:pPr algn="ctr"/>
            <a:endParaRPr lang="en-US" sz="3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 thơ con thả trên đồng</a:t>
            </a:r>
          </a:p>
        </p:txBody>
      </p:sp>
      <p:sp>
        <p:nvSpPr>
          <p:cNvPr id="7" name="Horizontal Scrol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219200"/>
            <a:ext cx="3352800" cy="838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16200000" scaled="1"/>
          </a:gra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2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05000" y="4875213"/>
            <a:ext cx="19050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48200" y="4875213"/>
            <a:ext cx="26670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Oval Callout 11"/>
          <p:cNvSpPr/>
          <p:nvPr/>
        </p:nvSpPr>
        <p:spPr>
          <a:xfrm>
            <a:off x="4343400" y="3276600"/>
            <a:ext cx="2667000" cy="762000"/>
          </a:xfrm>
          <a:prstGeom prst="wedgeEllipseCallout">
            <a:avLst>
              <a:gd name="adj1" fmla="val -46230"/>
              <a:gd name="adj2" fmla="val 938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990975" y="4230688"/>
            <a:ext cx="2057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3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360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12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3500" y="1219200"/>
            <a:ext cx="89535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: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cọ</a:t>
            </a:r>
            <a:endParaRPr lang="en-US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dội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endParaRPr lang="en-US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Calibri" pitchFamily="34" charset="0"/>
              </a:rPr>
              <a:t>                                      </a:t>
            </a:r>
            <a:r>
              <a:rPr 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Calibri" pitchFamily="34" charset="0"/>
              </a:rPr>
              <a:t>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4495800"/>
            <a:ext cx="61722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47800" y="2751138"/>
            <a:ext cx="13716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5867400" y="304800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328738" y="2376488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mưa</a:t>
            </a:r>
            <a:endParaRPr 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825" y="4876800"/>
            <a:ext cx="784860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cọ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cọ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4663" y="5105400"/>
            <a:ext cx="61722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447800" y="3351213"/>
            <a:ext cx="609600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47800" y="3884613"/>
            <a:ext cx="609600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343025" y="34671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endParaRPr 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328738" y="2938463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endParaRPr lang="en-US" sz="24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9" grpId="0"/>
      <p:bldP spid="9" grpId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63500" y="1219200"/>
            <a:ext cx="89535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: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Đọc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trả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lời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cọ</a:t>
            </a:r>
            <a:endParaRPr lang="en-US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dội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endParaRPr lang="en-US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                                     </a:t>
            </a:r>
            <a:r>
              <a:rPr 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Calibri" pitchFamily="34" charset="0"/>
              </a:rPr>
              <a:t>  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4876800"/>
            <a:ext cx="7924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Qua sự so sánh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Tiếng mưa trong rừng cọ như tiếng thác, như ào ào trận gió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,em hình dung tiếng mưa trong rừng cọ ra sao?</a:t>
            </a:r>
          </a:p>
          <a:p>
            <a:endParaRPr lang="en-US" sz="2400" b="1"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14400" y="6027738"/>
            <a:ext cx="7239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mưa trong rừng cọ rất to, rất mạnh và rất vang.</a:t>
            </a:r>
          </a:p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54"/>
          <p:cNvSpPr>
            <a:spLocks noChangeArrowheads="1"/>
          </p:cNvSpPr>
          <p:nvPr/>
        </p:nvSpPr>
        <p:spPr bwMode="auto">
          <a:xfrm>
            <a:off x="4876800" y="2514600"/>
            <a:ext cx="4276725" cy="1752600"/>
          </a:xfrm>
          <a:prstGeom prst="cloudCallout">
            <a:avLst>
              <a:gd name="adj1" fmla="val -37065"/>
              <a:gd name="adj2" fmla="val 10117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AutoShape 56"/>
          <p:cNvSpPr>
            <a:spLocks noChangeArrowheads="1"/>
          </p:cNvSpPr>
          <p:nvPr/>
        </p:nvSpPr>
        <p:spPr bwMode="auto">
          <a:xfrm>
            <a:off x="609600" y="5638800"/>
            <a:ext cx="8001000" cy="838200"/>
          </a:xfrm>
          <a:prstGeom prst="wedgeRoundRectCallout">
            <a:avLst>
              <a:gd name="adj1" fmla="val -47917"/>
              <a:gd name="adj2" fmla="val 5719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/>
              <a:t>.</a:t>
            </a:r>
          </a:p>
        </p:txBody>
      </p:sp>
      <p:sp>
        <p:nvSpPr>
          <p:cNvPr id="10" name="AutoShape 54"/>
          <p:cNvSpPr>
            <a:spLocks noChangeArrowheads="1"/>
          </p:cNvSpPr>
          <p:nvPr/>
        </p:nvSpPr>
        <p:spPr bwMode="auto">
          <a:xfrm>
            <a:off x="4876800" y="2514600"/>
            <a:ext cx="4276725" cy="1752600"/>
          </a:xfrm>
          <a:prstGeom prst="cloudCallout">
            <a:avLst>
              <a:gd name="adj1" fmla="val -37065"/>
              <a:gd name="adj2" fmla="val 10117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56"/>
          <p:cNvSpPr>
            <a:spLocks noChangeArrowheads="1"/>
          </p:cNvSpPr>
          <p:nvPr/>
        </p:nvSpPr>
        <p:spPr bwMode="auto">
          <a:xfrm>
            <a:off x="609600" y="5638800"/>
            <a:ext cx="8001000" cy="838200"/>
          </a:xfrm>
          <a:prstGeom prst="wedgeRoundRectCallout">
            <a:avLst>
              <a:gd name="adj1" fmla="val -47917"/>
              <a:gd name="adj2" fmla="val 5719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 animBg="1"/>
      <p:bldP spid="7" grpId="1" animBg="1"/>
      <p:bldP spid="8" grpId="0" animBg="1"/>
      <p:bldP spid="8" grpId="1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rung co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2400" y="1524000"/>
            <a:ext cx="4267200" cy="3962400"/>
          </a:xfrm>
        </p:spPr>
      </p:pic>
      <p:pic>
        <p:nvPicPr>
          <p:cNvPr id="7" name="Thac.MPG">
            <a:hlinkClick r:id="" action="ppaction://media"/>
          </p:cNvPr>
          <p:cNvPicPr>
            <a:picLocks noGrp="1" noRot="1" noChangeAspect="1" noChangeArrowheads="1"/>
          </p:cNvPicPr>
          <p:nvPr>
            <p:ph idx="4294967295"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724400" y="1676400"/>
            <a:ext cx="4419600" cy="3719513"/>
          </a:xfrm>
        </p:spPr>
      </p:pic>
      <p:pic>
        <p:nvPicPr>
          <p:cNvPr id="7173" name="Picture 4" descr="rung co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676400"/>
            <a:ext cx="4267200" cy="3962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Thac.MPG">
            <a:hlinkClick r:id="" action="ppaction://media"/>
          </p:cNvPr>
          <p:cNvPicPr>
            <a:picLocks noGrp="1" noRot="1" noChangeAspect="1" noChangeArrowheads="1"/>
          </p:cNvPicPr>
          <p:nvPr>
            <p:ph idx="4294967295"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495800" y="1676400"/>
            <a:ext cx="4419600" cy="3886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175" name="TextBox 9"/>
          <p:cNvSpPr txBox="1">
            <a:spLocks noChangeArrowheads="1"/>
          </p:cNvSpPr>
          <p:nvPr/>
        </p:nvSpPr>
        <p:spPr bwMode="auto">
          <a:xfrm>
            <a:off x="228600" y="58674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Tiếng mưa trong rừng cọ</a:t>
            </a:r>
          </a:p>
        </p:txBody>
      </p:sp>
      <p:sp>
        <p:nvSpPr>
          <p:cNvPr id="7176" name="TextBox 10"/>
          <p:cNvSpPr txBox="1">
            <a:spLocks noChangeArrowheads="1"/>
          </p:cNvSpPr>
          <p:nvPr/>
        </p:nvSpPr>
        <p:spPr bwMode="auto">
          <a:xfrm>
            <a:off x="4648200" y="58674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Dòng thác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video>
              <p:cMediaNode>
                <p:cTn id="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1219200"/>
            <a:ext cx="7924800" cy="5386090"/>
          </a:xfrm>
          <a:prstGeom prst="rect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a)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suối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rầm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tai.   (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suối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  (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Minh)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náo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xóc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đồng.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chen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trắng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mắm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vẹt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rụng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trụi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                                              (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362200" y="2590800"/>
            <a:ext cx="9144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09800" y="3124200"/>
            <a:ext cx="16764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9600" y="3732213"/>
            <a:ext cx="1295400" cy="15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05200" y="3732213"/>
            <a:ext cx="15240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0" y="4799013"/>
            <a:ext cx="1447800" cy="15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9600" y="5332413"/>
            <a:ext cx="35814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Rounded Rectangular Callout 31"/>
          <p:cNvSpPr/>
          <p:nvPr/>
        </p:nvSpPr>
        <p:spPr>
          <a:xfrm>
            <a:off x="7239000" y="1676400"/>
            <a:ext cx="1905000" cy="1524000"/>
          </a:xfrm>
          <a:prstGeom prst="wedgeRoundRect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7"/>
          <p:cNvGraphicFramePr>
            <a:graphicFrameLocks noGrp="1"/>
          </p:cNvGraphicFramePr>
          <p:nvPr/>
        </p:nvGraphicFramePr>
        <p:xfrm>
          <a:off x="381000" y="1371600"/>
          <a:ext cx="8534400" cy="3810000"/>
        </p:xfrm>
        <a:graphic>
          <a:graphicData uri="http://schemas.openxmlformats.org/drawingml/2006/table">
            <a:tbl>
              <a:tblPr/>
              <a:tblGrid>
                <a:gridCol w="2895600"/>
                <a:gridCol w="2133600"/>
                <a:gridCol w="3505200"/>
              </a:tblGrid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 THANH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 SO SÁNH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 THANH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44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241" name="TextBox 8"/>
          <p:cNvSpPr txBox="1">
            <a:spLocks noChangeArrowheads="1"/>
          </p:cNvSpPr>
          <p:nvPr/>
        </p:nvSpPr>
        <p:spPr bwMode="auto">
          <a:xfrm>
            <a:off x="2133600" y="5410200"/>
            <a:ext cx="320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vi-VN" sz="3200">
              <a:latin typeface=".VnTime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3400" y="22098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suối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33400" y="30480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b) Tiếng suối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39624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c) Tiếng chim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638800" y="220980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Tiếng đàn cầm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15000" y="3124200"/>
            <a:ext cx="281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Tiếng hát xa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486400" y="3886200"/>
            <a:ext cx="3429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Tiếng xóc những rổ đồng tiền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33800" y="21336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733800" y="41910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733800" y="31242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295400"/>
            <a:ext cx="91440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nương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lom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nhặt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                                            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304800" y="4495800"/>
            <a:ext cx="822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vi-VN">
              <a:latin typeface="Calibri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95400" y="1776413"/>
            <a:ext cx="6248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" y="2316163"/>
            <a:ext cx="4419600" cy="1587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Cloud 7"/>
          <p:cNvSpPr/>
          <p:nvPr/>
        </p:nvSpPr>
        <p:spPr>
          <a:xfrm>
            <a:off x="838200" y="4648200"/>
            <a:ext cx="6781800" cy="2209800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 CHƠI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TAY KHÉO,TAY XINH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304800"/>
            <a:ext cx="6553200" cy="5200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 CHƠI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endParaRPr lang="en-US" sz="32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pic>
        <p:nvPicPr>
          <p:cNvPr id="4" name="Picture 13" descr="Comemorativo_00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732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Comemorativo_00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562600"/>
            <a:ext cx="15732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3" descr="Comemorativo_00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5732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Comemorativo_00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562600"/>
            <a:ext cx="15732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TuRungXanhChauVeThamBacStHoang_snh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2057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5" descr="Tàng-Tàng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2971800"/>
            <a:ext cx="51212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20567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202E927A-3F7F-4959-A98A-6FEC870757DA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711</Words>
  <Application>Microsoft Office PowerPoint</Application>
  <PresentationFormat>On-screen Show (4:3)</PresentationFormat>
  <Paragraphs>90</Paragraphs>
  <Slides>12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welcome</cp:lastModifiedBy>
  <cp:revision>78</cp:revision>
  <dcterms:created xsi:type="dcterms:W3CDTF">2014-10-21T13:08:01Z</dcterms:created>
  <dcterms:modified xsi:type="dcterms:W3CDTF">2018-02-22T17:22:39Z</dcterms:modified>
</cp:coreProperties>
</file>