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72" r:id="rId3"/>
    <p:sldId id="256" r:id="rId4"/>
    <p:sldId id="273" r:id="rId5"/>
    <p:sldId id="259" r:id="rId6"/>
    <p:sldId id="261" r:id="rId7"/>
    <p:sldId id="275" r:id="rId8"/>
    <p:sldId id="274" r:id="rId9"/>
    <p:sldId id="276" r:id="rId10"/>
    <p:sldId id="260" r:id="rId11"/>
    <p:sldId id="263" r:id="rId12"/>
    <p:sldId id="264" r:id="rId13"/>
    <p:sldId id="286" r:id="rId14"/>
    <p:sldId id="277" r:id="rId15"/>
    <p:sldId id="278" r:id="rId16"/>
    <p:sldId id="279" r:id="rId17"/>
    <p:sldId id="283" r:id="rId18"/>
    <p:sldId id="282" r:id="rId19"/>
    <p:sldId id="266" r:id="rId20"/>
    <p:sldId id="268" r:id="rId21"/>
    <p:sldId id="28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0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-16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ACA26-5420-48D0-9DB7-262CB44B9E3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BBEEEE-6457-4B3E-8934-66354235AB15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7.bin"/><Relationship Id="rId2" Type="http://schemas.openxmlformats.org/officeDocument/2006/relationships/audio" Target="file:///D:\NHAC\NHAC%20THIEU%20NHI\S1.%20Bai%20ca%20di%20hoc%20(N)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4533900" y="494110"/>
          <a:ext cx="327660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" name="Clip" r:id="rId4" imgW="807415" imgH="503834" progId="">
                  <p:embed/>
                </p:oleObj>
              </mc:Choice>
              <mc:Fallback>
                <p:oleObj name="Clip" r:id="rId4" imgW="807415" imgH="503834" progId="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494110"/>
                        <a:ext cx="3276600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6927851" y="1771650"/>
          <a:ext cx="2216151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1" y="1771650"/>
                        <a:ext cx="2216151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5181602" y="2571750"/>
          <a:ext cx="248602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" name="Clip" r:id="rId8" imgW="1999793" imgH="1831543" progId="">
                  <p:embed/>
                </p:oleObj>
              </mc:Choice>
              <mc:Fallback>
                <p:oleObj name="Clip" r:id="rId8" imgW="1999793" imgH="1831543" progId="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2" y="2571750"/>
                        <a:ext cx="2486025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1524002" y="3429000"/>
          <a:ext cx="248602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" name="Clip" r:id="rId9" imgW="1999793" imgH="1831543" progId="">
                  <p:embed/>
                </p:oleObj>
              </mc:Choice>
              <mc:Fallback>
                <p:oleObj name="Clip" r:id="rId9" imgW="1999793" imgH="1831543" progId="">
                  <p:embed/>
                  <p:pic>
                    <p:nvPicPr>
                      <p:cNvPr id="0" name="Picture 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2" y="3429000"/>
                        <a:ext cx="2486025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3429001" y="3028950"/>
          <a:ext cx="248602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" name="Clip" r:id="rId10" imgW="1999793" imgH="1831543" progId="">
                  <p:embed/>
                </p:oleObj>
              </mc:Choice>
              <mc:Fallback>
                <p:oleObj name="Clip" r:id="rId10" imgW="1999793" imgH="1831543" progId="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3028950"/>
                        <a:ext cx="2486025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1"/>
          <p:cNvGraphicFramePr>
            <a:graphicFrameLocks noChangeAspect="1"/>
          </p:cNvGraphicFramePr>
          <p:nvPr/>
        </p:nvGraphicFramePr>
        <p:xfrm>
          <a:off x="117475" y="528637"/>
          <a:ext cx="327660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" name="Clip" r:id="rId11" imgW="807415" imgH="503834" progId="">
                  <p:embed/>
                </p:oleObj>
              </mc:Choice>
              <mc:Fallback>
                <p:oleObj name="Clip" r:id="rId11" imgW="807415" imgH="503834" progId="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528637"/>
                        <a:ext cx="3276600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13"/>
          <p:cNvGraphicFramePr>
            <a:graphicFrameLocks noChangeAspect="1"/>
          </p:cNvGraphicFramePr>
          <p:nvPr/>
        </p:nvGraphicFramePr>
        <p:xfrm>
          <a:off x="7924800" y="842963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" name="Clip" r:id="rId12" imgW="807415" imgH="503834" progId="">
                  <p:embed/>
                </p:oleObj>
              </mc:Choice>
              <mc:Fallback>
                <p:oleObj name="Clip" r:id="rId12" imgW="807415" imgH="503834" progId="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842963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5" name="Object 19"/>
          <p:cNvGraphicFramePr>
            <a:graphicFrameLocks noChangeAspect="1"/>
          </p:cNvGraphicFramePr>
          <p:nvPr/>
        </p:nvGraphicFramePr>
        <p:xfrm>
          <a:off x="2" y="4057650"/>
          <a:ext cx="22574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" name="Clip" r:id="rId13" imgW="1999793" imgH="1831543" progId="">
                  <p:embed/>
                </p:oleObj>
              </mc:Choice>
              <mc:Fallback>
                <p:oleObj name="Clip" r:id="rId13" imgW="1999793" imgH="1831543" progId="">
                  <p:embed/>
                  <p:pic>
                    <p:nvPicPr>
                      <p:cNvPr id="0" name="Picture 4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057650"/>
                        <a:ext cx="22574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21" descr="butterflies_flowers_md_clr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" y="4286250"/>
            <a:ext cx="8429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S1. Bai ca di hoc (N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38200" y="45148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WordArt 11"/>
          <p:cNvSpPr>
            <a:spLocks noChangeArrowheads="1" noChangeShapeType="1" noTextEdit="1"/>
          </p:cNvSpPr>
          <p:nvPr/>
        </p:nvSpPr>
        <p:spPr bwMode="auto">
          <a:xfrm>
            <a:off x="1295401" y="102394"/>
            <a:ext cx="6753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8" name="WordArt 13"/>
          <p:cNvSpPr>
            <a:spLocks noChangeArrowheads="1" noChangeShapeType="1" noTextEdit="1"/>
          </p:cNvSpPr>
          <p:nvPr/>
        </p:nvSpPr>
        <p:spPr bwMode="auto">
          <a:xfrm>
            <a:off x="2698753" y="2089547"/>
            <a:ext cx="3643313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290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 flipH="1">
            <a:off x="8153400" y="2800350"/>
            <a:ext cx="1295400" cy="285750"/>
          </a:xfrm>
          <a:prstGeom prst="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8260" y="-31652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Ủng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mồ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khuôn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đăm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chiêu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cúi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.”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hẹp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õng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thét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tai.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giận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dữ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(Theo “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”)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60573" y="2038350"/>
            <a:ext cx="5334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457200"/>
            <a:ext cx="8610600" cy="3600450"/>
          </a:xfrm>
          <a:prstGeom prst="rect">
            <a:avLst/>
          </a:prstGeom>
          <a:noFill/>
        </p:spPr>
      </p:pic>
      <p:pic>
        <p:nvPicPr>
          <p:cNvPr id="5" name="Picture 4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28900"/>
            <a:ext cx="8305800" cy="2457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228600" y="114300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46392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8260" y="-31652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Ủng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mồ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khuôn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đăm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chiêu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cúi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hẹp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õng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thét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tai.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giận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dữ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2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                               					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(Theo “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”)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65072" y="3375314"/>
            <a:ext cx="1153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60573" y="2038350"/>
            <a:ext cx="5334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228600" y="114300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24876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24876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2810243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948" y="711297"/>
            <a:ext cx="7404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096" y="389292"/>
            <a:ext cx="2334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3651" y="1389757"/>
            <a:ext cx="8423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4996" y="1057201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vi-VN" sz="2400" b="1" dirty="0">
                <a:latin typeface="Times New Roman" pitchFamily="18" charset="0"/>
              </a:rPr>
              <a:t>   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ngồi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bên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vệ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đường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đan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sọt</a:t>
            </a:r>
            <a:r>
              <a:rPr lang="en-US" altLang="vi-VN" sz="2400" b="1" dirty="0">
                <a:latin typeface="Times New Roman" pitchFamily="18" charset="0"/>
              </a:rPr>
              <a:t>.                        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6200" y="1739848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400" b="1" dirty="0">
                <a:latin typeface="Times New Roman" pitchFamily="18" charset="0"/>
              </a:rPr>
              <a:t>   </a:t>
            </a:r>
            <a:r>
              <a:rPr lang="en-US" altLang="vi-VN" sz="2400" b="1" dirty="0" smtClean="0">
                <a:latin typeface="Times New Roman" pitchFamily="18" charset="0"/>
              </a:rPr>
              <a:t>     </a:t>
            </a:r>
            <a:r>
              <a:rPr lang="en-US" altLang="vi-VN" sz="2400" b="1" dirty="0" err="1" smtClean="0">
                <a:latin typeface="Times New Roman" pitchFamily="18" charset="0"/>
              </a:rPr>
              <a:t>Quân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lính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đùi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vì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mải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mê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đan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sọt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không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để</a:t>
            </a:r>
            <a:r>
              <a:rPr lang="en-US" altLang="vi-VN" sz="2400" b="1" dirty="0">
                <a:latin typeface="Times New Roman" pitchFamily="18" charset="0"/>
              </a:rPr>
              <a:t> ý </a:t>
            </a:r>
            <a:r>
              <a:rPr lang="en-US" altLang="vi-VN" sz="2400" b="1" dirty="0" err="1">
                <a:latin typeface="Times New Roman" pitchFamily="18" charset="0"/>
              </a:rPr>
              <a:t>thấy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kiệu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của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Trần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Hưng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đã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đến</a:t>
            </a:r>
            <a:r>
              <a:rPr lang="en-US" altLang="vi-VN" sz="2400" b="1" dirty="0">
                <a:latin typeface="Times New Roman" pitchFamily="18" charset="0"/>
              </a:rPr>
              <a:t>. </a:t>
            </a:r>
            <a:r>
              <a:rPr lang="en-US" altLang="vi-VN" sz="2400" b="1" dirty="0" err="1">
                <a:latin typeface="Times New Roman" pitchFamily="18" charset="0"/>
              </a:rPr>
              <a:t>Quân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mở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đường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giận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dữ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lấy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đùi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để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tỉnh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ra</a:t>
            </a:r>
            <a:r>
              <a:rPr lang="en-US" altLang="vi-VN" sz="2400" b="1" dirty="0" smtClean="0">
                <a:latin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</a:rPr>
              <a:t>dời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khỏi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chỗ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ngồi</a:t>
            </a:r>
            <a:r>
              <a:rPr lang="en-US" altLang="vi-VN" sz="2400" b="1" dirty="0">
                <a:latin typeface="Times New Roman" pitchFamily="18" charset="0"/>
              </a:rPr>
              <a:t>.                     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5578" y="353322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400" b="1" dirty="0">
                <a:latin typeface="Times New Roman" pitchFamily="18" charset="0"/>
              </a:rPr>
              <a:t>   </a:t>
            </a:r>
            <a:r>
              <a:rPr lang="en-US" altLang="vi-VN" sz="2400" b="1" dirty="0" smtClean="0">
                <a:latin typeface="Times New Roman" pitchFamily="18" charset="0"/>
              </a:rPr>
              <a:t>      </a:t>
            </a:r>
            <a:r>
              <a:rPr lang="en-US" altLang="vi-VN" sz="2400" b="1" dirty="0" err="1" smtClean="0">
                <a:latin typeface="Times New Roman" pitchFamily="18" charset="0"/>
              </a:rPr>
              <a:t>Trần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Hưng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về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kinh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đô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vì</a:t>
            </a:r>
            <a:r>
              <a:rPr lang="en-US" altLang="vi-VN" sz="2400" b="1" dirty="0" smtClean="0">
                <a:latin typeface="Times New Roman" pitchFamily="18" charset="0"/>
              </a:rPr>
              <a:t>: </a:t>
            </a:r>
            <a:r>
              <a:rPr lang="en-US" altLang="vi-VN" sz="2400" b="1" dirty="0" err="1" smtClean="0">
                <a:latin typeface="Times New Roman" pitchFamily="18" charset="0"/>
              </a:rPr>
              <a:t>Ông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mến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trọng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giàu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lòng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yêu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nước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có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tài</a:t>
            </a:r>
            <a:r>
              <a:rPr lang="en-US" altLang="vi-VN" sz="2400" b="1" dirty="0" smtClean="0">
                <a:latin typeface="Times New Roman" pitchFamily="18" charset="0"/>
              </a:rPr>
              <a:t>.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mải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nghĩ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việc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nước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đến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nỗi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chảy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máu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vẫn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chẳng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biết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đau</a:t>
            </a:r>
            <a:r>
              <a:rPr lang="en-US" altLang="vi-VN" sz="2400" b="1" dirty="0" smtClean="0">
                <a:latin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</a:rPr>
              <a:t>nói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rất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trôi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chảy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về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phép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dùng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binh</a:t>
            </a:r>
            <a:r>
              <a:rPr lang="en-US" altLang="vi-VN" sz="2400" b="1" dirty="0">
                <a:latin typeface="Times New Roman" pitchFamily="18" charset="0"/>
              </a:rPr>
              <a:t>.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572000" y="1221252"/>
            <a:ext cx="4419600" cy="377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307267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750585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399" y="2965668"/>
            <a:ext cx="43433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543051"/>
            <a:ext cx="4343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3" y="1143000"/>
            <a:ext cx="228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938" y="2495550"/>
            <a:ext cx="4356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203835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948" y="1664985"/>
            <a:ext cx="8611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314450"/>
            <a:ext cx="2334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2057401"/>
            <a:ext cx="8423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2971801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altLang="vi-VN" sz="2800" b="1" dirty="0" err="1" smtClean="0">
                <a:latin typeface="Times New Roman" pitchFamily="18" charset="0"/>
              </a:rPr>
              <a:t>Trần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Hưng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Đạo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đưa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về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kinh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đô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vì</a:t>
            </a:r>
            <a:r>
              <a:rPr lang="en-US" altLang="vi-VN" sz="2800" b="1" dirty="0" smtClean="0">
                <a:latin typeface="Times New Roman" pitchFamily="18" charset="0"/>
              </a:rPr>
              <a:t>: </a:t>
            </a:r>
            <a:r>
              <a:rPr lang="en-US" altLang="vi-VN" sz="2800" b="1" dirty="0" err="1" smtClean="0">
                <a:latin typeface="Times New Roman" pitchFamily="18" charset="0"/>
              </a:rPr>
              <a:t>Ông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mến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trọng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giàu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lòng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yêu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nước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tài</a:t>
            </a:r>
            <a:r>
              <a:rPr lang="en-US" altLang="vi-VN" sz="2800" b="1" dirty="0" smtClean="0">
                <a:latin typeface="Times New Roman" pitchFamily="18" charset="0"/>
              </a:rPr>
              <a:t>.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mải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nghĩ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việc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nước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đến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nỗi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giáo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đâm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chảy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máu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vẫn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chẳng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biết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đau</a:t>
            </a:r>
            <a:r>
              <a:rPr lang="en-US" altLang="vi-VN" sz="2800" b="1" dirty="0" smtClean="0">
                <a:latin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</a:rPr>
              <a:t>nói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rất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trôi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chảy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về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phép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dùng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binh</a:t>
            </a:r>
            <a:r>
              <a:rPr lang="en-US" altLang="vi-VN" sz="2800" b="1" dirty="0">
                <a:latin typeface="Times New Roman" pitchFamily="18" charset="0"/>
              </a:rPr>
              <a:t>.                      </a:t>
            </a:r>
          </a:p>
        </p:txBody>
      </p:sp>
      <p:sp>
        <p:nvSpPr>
          <p:cNvPr id="10" name="Text Box 144"/>
          <p:cNvSpPr txBox="1">
            <a:spLocks noChangeArrowheads="1"/>
          </p:cNvSpPr>
          <p:nvPr/>
        </p:nvSpPr>
        <p:spPr bwMode="auto">
          <a:xfrm>
            <a:off x="3162302" y="1257301"/>
            <a:ext cx="184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>
              <a:solidFill>
                <a:srgbClr val="0000FF"/>
              </a:solidFill>
            </a:endParaRPr>
          </a:p>
        </p:txBody>
      </p:sp>
      <p:sp>
        <p:nvSpPr>
          <p:cNvPr id="11" name="Text Box 214"/>
          <p:cNvSpPr txBox="1">
            <a:spLocks noChangeArrowheads="1"/>
          </p:cNvSpPr>
          <p:nvPr/>
        </p:nvSpPr>
        <p:spPr bwMode="auto">
          <a:xfrm>
            <a:off x="-152400" y="1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2" name="Rectangle 218"/>
          <p:cNvSpPr>
            <a:spLocks noChangeArrowheads="1"/>
          </p:cNvSpPr>
          <p:nvPr/>
        </p:nvSpPr>
        <p:spPr bwMode="auto">
          <a:xfrm>
            <a:off x="622300" y="1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vi-VN" sz="2800" b="1" dirty="0" err="1">
                <a:latin typeface="Times New Roman" pitchFamily="18" charset="0"/>
              </a:rPr>
              <a:t>Nghe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smtClean="0">
                <a:latin typeface="Times New Roman" pitchFamily="18" charset="0"/>
              </a:rPr>
              <a:t>– </a:t>
            </a:r>
            <a:r>
              <a:rPr lang="en-US" altLang="vi-VN" sz="2800" b="1" dirty="0" err="1" smtClean="0">
                <a:latin typeface="Times New Roman" pitchFamily="18" charset="0"/>
              </a:rPr>
              <a:t>kể</a:t>
            </a:r>
            <a:r>
              <a:rPr lang="en-US" altLang="vi-VN" sz="2800" b="1" dirty="0">
                <a:latin typeface="Times New Roman" pitchFamily="18" charset="0"/>
              </a:rPr>
              <a:t>: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Phù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Ủng</a:t>
            </a:r>
            <a:endParaRPr lang="en-US" altLang="vi-VN" sz="2800" b="1" dirty="0">
              <a:latin typeface="Times New Roman" pitchFamily="18" charset="0"/>
            </a:endParaRPr>
          </a:p>
        </p:txBody>
      </p:sp>
      <p:sp>
        <p:nvSpPr>
          <p:cNvPr id="14" name="Text Box 219"/>
          <p:cNvSpPr txBox="1">
            <a:spLocks noChangeArrowheads="1"/>
          </p:cNvSpPr>
          <p:nvPr/>
        </p:nvSpPr>
        <p:spPr bwMode="auto">
          <a:xfrm>
            <a:off x="152400" y="86320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2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c.</a:t>
            </a:r>
          </a:p>
        </p:txBody>
      </p:sp>
      <p:sp>
        <p:nvSpPr>
          <p:cNvPr id="16" name="Line 221"/>
          <p:cNvSpPr>
            <a:spLocks noChangeShapeType="1"/>
          </p:cNvSpPr>
          <p:nvPr/>
        </p:nvSpPr>
        <p:spPr bwMode="auto">
          <a:xfrm>
            <a:off x="2556164" y="1321377"/>
            <a:ext cx="2438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222"/>
          <p:cNvSpPr>
            <a:spLocks noChangeShapeType="1"/>
          </p:cNvSpPr>
          <p:nvPr/>
        </p:nvSpPr>
        <p:spPr bwMode="auto">
          <a:xfrm>
            <a:off x="5302827" y="1319646"/>
            <a:ext cx="2362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  <p:bldP spid="15" grpId="0"/>
      <p:bldP spid="17" grpId="0"/>
      <p:bldP spid="20" grpId="0"/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76" y="2561199"/>
            <a:ext cx="4343400" cy="2514600"/>
          </a:xfrm>
          <a:prstGeom prst="rect">
            <a:avLst/>
          </a:prstGeom>
          <a:noFill/>
        </p:spPr>
      </p:pic>
      <p:pic>
        <p:nvPicPr>
          <p:cNvPr id="19462" name="Picture 6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336" y="10551"/>
            <a:ext cx="4343400" cy="2514600"/>
          </a:xfrm>
          <a:prstGeom prst="rect">
            <a:avLst/>
          </a:prstGeom>
          <a:noFill/>
        </p:spPr>
      </p:pic>
      <p:pic>
        <p:nvPicPr>
          <p:cNvPr id="19464" name="Picture 8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204" y="2550648"/>
            <a:ext cx="4419600" cy="2571750"/>
          </a:xfrm>
          <a:prstGeom prst="rect">
            <a:avLst/>
          </a:prstGeom>
          <a:noFill/>
        </p:spPr>
      </p:pic>
      <p:pic>
        <p:nvPicPr>
          <p:cNvPr id="19466" name="Picture 10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056" y="31653"/>
            <a:ext cx="4453944" cy="2457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51435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83345"/>
            <a:ext cx="82565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143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1600" y="81915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57400" y="514350"/>
            <a:ext cx="525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73355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cjw001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51435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304800" y="1085850"/>
            <a:ext cx="3352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*</a:t>
            </a: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Khởi</a:t>
            </a:r>
            <a:r>
              <a:rPr kumimoji="0" lang="en-US" altLang="vi-VN" sz="2800" b="1" i="0" u="sng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sng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304800" y="1600200"/>
            <a:ext cx="7696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altLang="vi-VN" sz="2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Hãy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kể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tên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hùng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mà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biết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vi-VN" sz="2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367146" y="2057400"/>
            <a:ext cx="7010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altLang="vi-VN" sz="2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mang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tên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hùng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en-US" altLang="vi-VN" sz="2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83345"/>
            <a:ext cx="8256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1239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670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43815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846243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2965668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</a:p>
          <a:p>
            <a:pPr marL="342900" indent="-342900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</a:p>
          <a:p>
            <a:pPr marL="342900" indent="-342900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447800" y="234315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743200" y="234315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71600" y="1148775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57400" y="514350"/>
            <a:ext cx="525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2722959"/>
            <a:ext cx="1905000" cy="1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2341959"/>
            <a:ext cx="3429000" cy="1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" y="83345"/>
            <a:ext cx="8256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-55960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             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62100" y="315517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04800" y="2057401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52400" y="74295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76350"/>
            <a:ext cx="8763000" cy="3733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flipV="1">
            <a:off x="0" y="2857500"/>
            <a:ext cx="1066800" cy="171450"/>
          </a:xfrm>
          <a:prstGeom prst="righ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2400" y="342900"/>
            <a:ext cx="4038600" cy="4799328"/>
            <a:chOff x="1676" y="1248"/>
            <a:chExt cx="2160" cy="2547"/>
          </a:xfrm>
        </p:grpSpPr>
        <p:pic>
          <p:nvPicPr>
            <p:cNvPr id="5" name="Picture 5" descr="thda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1248"/>
              <a:ext cx="2146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76" y="3517"/>
              <a:ext cx="2160" cy="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Hưng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8" descr="anh"/>
          <p:cNvPicPr>
            <a:picLocks noChangeAspect="1" noChangeArrowheads="1"/>
          </p:cNvPicPr>
          <p:nvPr/>
        </p:nvPicPr>
        <p:blipFill>
          <a:blip r:embed="rId4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419601" y="2286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3276600" y="2838450"/>
            <a:ext cx="1600200" cy="1295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6172200" y="4686300"/>
            <a:ext cx="29718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110197" y="3429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2" name="AutoShape 2" descr="Káº¿t quáº£ hÃ¬nh áº£nh cho áº£nh cá»§a pháº¡m ngÅ© lÃ£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Káº¿t quáº£ hÃ¬nh áº£nh cho áº£nh cá»§a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"/>
            <a:ext cx="4267200" cy="4057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451485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4057650"/>
            <a:ext cx="20574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753</TotalTime>
  <Words>1058</Words>
  <Application>Microsoft Office PowerPoint</Application>
  <PresentationFormat>On-screen Show (16:9)</PresentationFormat>
  <Paragraphs>71</Paragraphs>
  <Slides>21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Oriel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</dc:creator>
  <cp:lastModifiedBy>Admin</cp:lastModifiedBy>
  <cp:revision>153</cp:revision>
  <dcterms:created xsi:type="dcterms:W3CDTF">2018-12-30T09:03:54Z</dcterms:created>
  <dcterms:modified xsi:type="dcterms:W3CDTF">2021-12-31T02:29:15Z</dcterms:modified>
</cp:coreProperties>
</file>